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96" r:id="rId4"/>
    <p:sldId id="297" r:id="rId5"/>
    <p:sldId id="258" r:id="rId6"/>
    <p:sldId id="262" r:id="rId7"/>
    <p:sldId id="259" r:id="rId8"/>
    <p:sldId id="266" r:id="rId9"/>
    <p:sldId id="310" r:id="rId10"/>
    <p:sldId id="311" r:id="rId11"/>
    <p:sldId id="312" r:id="rId12"/>
    <p:sldId id="313" r:id="rId13"/>
    <p:sldId id="314" r:id="rId14"/>
    <p:sldId id="273" r:id="rId15"/>
    <p:sldId id="283" r:id="rId16"/>
    <p:sldId id="284" r:id="rId17"/>
    <p:sldId id="285" r:id="rId18"/>
    <p:sldId id="286" r:id="rId19"/>
    <p:sldId id="287" r:id="rId20"/>
    <p:sldId id="288" r:id="rId21"/>
    <p:sldId id="315" r:id="rId22"/>
    <p:sldId id="316" r:id="rId23"/>
    <p:sldId id="317" r:id="rId24"/>
    <p:sldId id="319" r:id="rId25"/>
    <p:sldId id="303" r:id="rId26"/>
    <p:sldId id="305" r:id="rId27"/>
    <p:sldId id="320" r:id="rId28"/>
    <p:sldId id="306" r:id="rId29"/>
    <p:sldId id="307" r:id="rId30"/>
    <p:sldId id="308" r:id="rId31"/>
    <p:sldId id="302" r:id="rId32"/>
    <p:sldId id="309" r:id="rId33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8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B2F69-F7A8-417E-87F6-AC254EC9A5F5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51B46-72B5-45F6-BAF3-47B738F43C74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27347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eugenetriguba?utm_source=unsplash&amp;utm_medium=referral&amp;utm_content=creditCopyText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unsplash.com/@noaa?utm_source=unsplash&amp;utm_medium=referral&amp;utm_content=creditCopyText" TargetMode="External"/><Relationship Id="rId4" Type="http://schemas.openxmlformats.org/officeDocument/2006/relationships/hyperlink" Target="https://unsplash.com/?utm_source=unsplash&amp;utm_medium=referral&amp;utm_content=creditCopyText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AR">
                <a:latin typeface="Arial" pitchFamily="34" charset="0"/>
                <a:ea typeface="ＭＳ Ｐゴシック" pitchFamily="34" charset="-128"/>
              </a:rPr>
              <a:t>Placa para subtítulos, más información acotada.</a:t>
            </a:r>
          </a:p>
        </p:txBody>
      </p:sp>
      <p:sp>
        <p:nvSpPr>
          <p:cNvPr id="37892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0962FBF-B3C2-4AB7-A2E3-BE26E2F35266}" type="slidenum">
              <a:rPr lang="es-ES" altLang="es-AR" smtClean="0"/>
              <a:pPr/>
              <a:t>2</a:t>
            </a:fld>
            <a:endParaRPr lang="es-ES" altLang="es-A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89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2B8B1D9-A5F1-43F0-A980-370E85DF72D5}" type="slidenum">
              <a:rPr lang="es-AR" smtClean="0"/>
              <a:pPr/>
              <a:t>5</a:t>
            </a:fld>
            <a:endParaRPr lang="es-A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del </a:t>
            </a:r>
            <a:r>
              <a:rPr lang="en-US" dirty="0" err="1"/>
              <a:t>rayo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campo by </a:t>
            </a:r>
            <a:r>
              <a:rPr lang="en-US" dirty="0">
                <a:hlinkClick r:id="rId3"/>
              </a:rPr>
              <a:t>Eugene </a:t>
            </a:r>
            <a:r>
              <a:rPr lang="en-US" dirty="0" err="1">
                <a:hlinkClick r:id="rId3"/>
              </a:rPr>
              <a:t>Triguba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endParaRPr lang="en-US" dirty="0"/>
          </a:p>
          <a:p>
            <a:r>
              <a:rPr lang="en-US" dirty="0"/>
              <a:t>Photo de la </a:t>
            </a:r>
            <a:r>
              <a:rPr lang="en-US" dirty="0" err="1"/>
              <a:t>nube</a:t>
            </a:r>
            <a:r>
              <a:rPr lang="en-US" dirty="0"/>
              <a:t> y el </a:t>
            </a:r>
            <a:r>
              <a:rPr lang="en-US" dirty="0" err="1"/>
              <a:t>arcoiris</a:t>
            </a:r>
            <a:r>
              <a:rPr lang="en-US" dirty="0"/>
              <a:t> by </a:t>
            </a:r>
            <a:r>
              <a:rPr lang="en-US" dirty="0">
                <a:hlinkClick r:id="rId5"/>
              </a:rPr>
              <a:t>NOAA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351B46-72B5-45F6-BAF3-47B738F43C74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9623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AR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89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2B8B1D9-A5F1-43F0-A980-370E85DF72D5}" type="slidenum">
              <a:rPr lang="es-AR" smtClean="0"/>
              <a:pPr/>
              <a:t>32</a:t>
            </a:fld>
            <a:endParaRPr 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CA03-A217-4229-89E0-09CA68418AFD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7E70E-6BCA-4DE4-AE15-89B17FFF7D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6399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CA03-A217-4229-89E0-09CA68418AFD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7E70E-6BCA-4DE4-AE15-89B17FFF7D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8995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CA03-A217-4229-89E0-09CA68418AFD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7E70E-6BCA-4DE4-AE15-89B17FFF7D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2427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CA03-A217-4229-89E0-09CA68418AFD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7E70E-6BCA-4DE4-AE15-89B17FFF7D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7403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CA03-A217-4229-89E0-09CA68418AFD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7E70E-6BCA-4DE4-AE15-89B17FFF7D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06594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CA03-A217-4229-89E0-09CA68418AFD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7E70E-6BCA-4DE4-AE15-89B17FFF7D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2569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CA03-A217-4229-89E0-09CA68418AFD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7E70E-6BCA-4DE4-AE15-89B17FFF7D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859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CA03-A217-4229-89E0-09CA68418AFD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7E70E-6BCA-4DE4-AE15-89B17FFF7D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63072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CA03-A217-4229-89E0-09CA68418AFD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7E70E-6BCA-4DE4-AE15-89B17FFF7D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0780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CA03-A217-4229-89E0-09CA68418AFD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7E70E-6BCA-4DE4-AE15-89B17FFF7D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79631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BCA03-A217-4229-89E0-09CA68418AFD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7E70E-6BCA-4DE4-AE15-89B17FFF7D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49223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BCA03-A217-4229-89E0-09CA68418AFD}" type="datetimeFigureOut">
              <a:rPr lang="es-AR" smtClean="0"/>
              <a:t>14/9/2020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7E70E-6BCA-4DE4-AE15-89B17FFF7D6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9716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llini.yanina@inta.gob.a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png"/><Relationship Id="rId7" Type="http://schemas.openxmlformats.org/officeDocument/2006/relationships/image" Target="../media/image3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hyperlink" Target="https://www.metadocencia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hyperlink" Target="https://user2021.r-project.org/" TargetMode="External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hyperlink" Target="https://teachtogether.tech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hyperlink" Target="https://es.r4ds.hadley.nz/" TargetMode="Externa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ustración realizada por Francisco Etchart donde se muestra un satélite, un drone, un radar meteorológico, dos personas en un campo de trigo mirando un cultivo y tomando notas con una tablet y una mujer en primer plano usando una tablet con mapas como capas de información de un sistema de información geográfico.">
            <a:extLst>
              <a:ext uri="{FF2B5EF4-FFF2-40B4-BE49-F238E27FC236}">
                <a16:creationId xmlns:a16="http://schemas.microsoft.com/office/drawing/2014/main" id="{C4836218-BA22-49DE-BF71-E3BBB7EDA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45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D900DFF6-9C13-43F0-91CA-5475B4B23D19}"/>
              </a:ext>
            </a:extLst>
          </p:cNvPr>
          <p:cNvSpPr txBox="1">
            <a:spLocks/>
          </p:cNvSpPr>
          <p:nvPr/>
        </p:nvSpPr>
        <p:spPr>
          <a:xfrm>
            <a:off x="35445" y="4580408"/>
            <a:ext cx="9108555" cy="2376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Ciencia de Datos en el Agro</a:t>
            </a:r>
          </a:p>
          <a:p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Septiembre de 2020</a:t>
            </a:r>
          </a:p>
          <a:p>
            <a:r>
              <a:rPr lang="es-AR" altLang="es-AR" sz="3500" dirty="0">
                <a:solidFill>
                  <a:srgbClr val="008E40"/>
                </a:solidFill>
                <a:ea typeface="ＭＳ Ｐゴシック" pitchFamily="34" charset="-128"/>
              </a:rPr>
              <a:t>@</a:t>
            </a:r>
            <a:r>
              <a:rPr lang="es-AR" altLang="es-AR" sz="3500" dirty="0" err="1">
                <a:solidFill>
                  <a:srgbClr val="008E40"/>
                </a:solidFill>
                <a:ea typeface="ＭＳ Ｐゴシック" pitchFamily="34" charset="-128"/>
              </a:rPr>
              <a:t>yabellini</a:t>
            </a:r>
            <a:r>
              <a:rPr lang="es-AR" altLang="es-AR" sz="3500" dirty="0">
                <a:solidFill>
                  <a:srgbClr val="008E40"/>
                </a:solidFill>
                <a:ea typeface="ＭＳ Ｐゴシック" pitchFamily="34" charset="-128"/>
              </a:rPr>
              <a:t> - </a:t>
            </a:r>
            <a:r>
              <a:rPr lang="es-AR" altLang="es-AR" sz="3500" dirty="0">
                <a:solidFill>
                  <a:srgbClr val="008E40"/>
                </a:solidFill>
                <a:ea typeface="ＭＳ Ｐゴシック" pitchFamily="34" charset="-128"/>
                <a:hlinkClick r:id="rId3"/>
              </a:rPr>
              <a:t>bellini.yanina@inta.gob.ar</a:t>
            </a:r>
            <a:endParaRPr lang="es-AR" altLang="es-AR" sz="3500" dirty="0">
              <a:solidFill>
                <a:srgbClr val="008E40"/>
              </a:solidFill>
              <a:ea typeface="ＭＳ Ｐゴシック" pitchFamily="34" charset="-128"/>
            </a:endParaRPr>
          </a:p>
          <a:p>
            <a:r>
              <a:rPr lang="es-AR" altLang="es-AR" sz="3500" dirty="0">
                <a:solidFill>
                  <a:srgbClr val="008E40"/>
                </a:solidFill>
                <a:ea typeface="ＭＳ Ｐゴシック" pitchFamily="34" charset="-128"/>
              </a:rPr>
              <a:t>Licencia de este material: CC-BY-SA</a:t>
            </a:r>
            <a:endParaRPr lang="es-ES" altLang="es-AR" sz="3500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3356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>
            <a:extLst>
              <a:ext uri="{FF2B5EF4-FFF2-40B4-BE49-F238E27FC236}">
                <a16:creationId xmlns:a16="http://schemas.microsoft.com/office/drawing/2014/main" id="{156E6D63-E8F5-4F7B-8C80-176E7446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7" y="0"/>
            <a:ext cx="9074321" cy="908720"/>
          </a:xfrm>
        </p:spPr>
        <p:txBody>
          <a:bodyPr>
            <a:normAutofit/>
          </a:bodyPr>
          <a:lstStyle/>
          <a:p>
            <a:pPr eaLnBrk="1" hangingPunct="1"/>
            <a: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  <a:t>Granizo: probabilidad de ocurrencia en superficie</a:t>
            </a:r>
            <a:endParaRPr lang="es-ES" altLang="es-AR" sz="32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pic>
        <p:nvPicPr>
          <p:cNvPr id="4098" name="Picture 2" descr="Mapa de la provincia de La Pampa sobre probabilidad de granizo en superficie.">
            <a:extLst>
              <a:ext uri="{FF2B5EF4-FFF2-40B4-BE49-F238E27FC236}">
                <a16:creationId xmlns:a16="http://schemas.microsoft.com/office/drawing/2014/main" id="{62B84C30-74B0-4399-A671-2258E606F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408712" cy="477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3E53CA8-A933-4C77-AED4-49C2BBB4C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877272"/>
            <a:ext cx="68580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E76A3BCB-D459-4B50-8FDD-3B216A20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84" y="5877272"/>
            <a:ext cx="12573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BE857FE-A479-42D9-AF97-018D29AD7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84" y="5877272"/>
            <a:ext cx="127635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67535520-2A78-4B64-AE42-823B1BB6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584" y="5877272"/>
            <a:ext cx="1276350" cy="25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7985D88-F09A-4D2B-A4DD-A4BB1DF8C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034" y="5877272"/>
            <a:ext cx="7048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6B16024A-8D9C-4EEF-BF8A-AAB3E8BE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34" y="5877272"/>
            <a:ext cx="138112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66D431A-21A6-4449-AEC9-E98D4B2C7EC4}"/>
              </a:ext>
            </a:extLst>
          </p:cNvPr>
          <p:cNvSpPr/>
          <p:nvPr/>
        </p:nvSpPr>
        <p:spPr>
          <a:xfrm>
            <a:off x="37618" y="6423918"/>
            <a:ext cx="9106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0000"/>
                </a:solidFill>
                <a:latin typeface="Arial" panose="020B0604020202020204" pitchFamily="34" charset="0"/>
              </a:rPr>
              <a:t>Modelo 3: 84% de exactitud – Anguil – 10-12-2012 </a:t>
            </a:r>
            <a:endParaRPr lang="es-E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91555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n de radar mostrando acumulado de lluvia.">
            <a:extLst>
              <a:ext uri="{FF2B5EF4-FFF2-40B4-BE49-F238E27FC236}">
                <a16:creationId xmlns:a16="http://schemas.microsoft.com/office/drawing/2014/main" id="{54305D46-3C49-477F-ADE0-625C97723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9051" r="24801" b="6951"/>
          <a:stretch/>
        </p:blipFill>
        <p:spPr bwMode="auto">
          <a:xfrm>
            <a:off x="179512" y="927618"/>
            <a:ext cx="518457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1B9700F9-C1C6-4A64-A66C-CD8C22BBB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88" y="0"/>
            <a:ext cx="3743650" cy="6858000"/>
          </a:xfrm>
        </p:spPr>
        <p:txBody>
          <a:bodyPr>
            <a:normAutofit/>
          </a:bodyPr>
          <a:lstStyle/>
          <a:p>
            <a:pPr eaLnBrk="1" hangingPunct="1"/>
            <a: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  <a:t>Estimación de precipitación</a:t>
            </a:r>
            <a:b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</a:br>
            <a:b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</a:br>
            <a: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  <a:t>Validación de productos</a:t>
            </a:r>
            <a:b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</a:br>
            <a:b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</a:br>
            <a: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  <a:t>Desarrollo de productos propios</a:t>
            </a:r>
            <a:endParaRPr lang="es-ES" altLang="es-AR" sz="32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4203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5A888AE-5112-44E4-92D2-451A2774E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9" b="7601"/>
          <a:stretch/>
        </p:blipFill>
        <p:spPr bwMode="auto">
          <a:xfrm>
            <a:off x="0" y="2060848"/>
            <a:ext cx="91440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 descr="Diagrama de flujo que explica la toma de la imagen diaria de precipitación corregida, la integra temporalmente y presenta una imagen de precipitación acumulada al inicio del babecho a la primera fecha de siembra y al inicio del babecho hasta la segunda fecha de siembra.">
            <a:extLst>
              <a:ext uri="{FF2B5EF4-FFF2-40B4-BE49-F238E27FC236}">
                <a16:creationId xmlns:a16="http://schemas.microsoft.com/office/drawing/2014/main" id="{87C04668-5F6A-4D40-95B0-291A75194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7" y="0"/>
            <a:ext cx="9074321" cy="1628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  <a:t>Estimación de precipitación</a:t>
            </a:r>
            <a:b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</a:br>
            <a:r>
              <a:rPr lang="es-AR" altLang="es-AR" sz="3200" b="1" dirty="0" err="1">
                <a:solidFill>
                  <a:srgbClr val="008E40"/>
                </a:solidFill>
                <a:ea typeface="ＭＳ Ｐゴシック" pitchFamily="34" charset="-128"/>
              </a:rPr>
              <a:t>Precipitación</a:t>
            </a:r>
            <a: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  <a:t> acumulada durante la época de barbecho de cultivos regionales </a:t>
            </a:r>
            <a:b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</a:br>
            <a:endParaRPr lang="es-ES" altLang="es-AR" sz="32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1410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os mapas de anomalías de precipitaciones al este de La Pampa.">
            <a:extLst>
              <a:ext uri="{FF2B5EF4-FFF2-40B4-BE49-F238E27FC236}">
                <a16:creationId xmlns:a16="http://schemas.microsoft.com/office/drawing/2014/main" id="{8BF1A728-9FE5-42E5-815B-25A8CE4D2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37" y="692696"/>
            <a:ext cx="3747001" cy="620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CCB593DB-2CBD-4E04-8D79-57A662DC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7" y="0"/>
            <a:ext cx="9074321" cy="908720"/>
          </a:xfrm>
        </p:spPr>
        <p:txBody>
          <a:bodyPr>
            <a:normAutofit/>
          </a:bodyPr>
          <a:lstStyle/>
          <a:p>
            <a:pPr eaLnBrk="1" hangingPunct="1"/>
            <a: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  <a:t>Anomalías mensuales de precipitación</a:t>
            </a:r>
            <a:endParaRPr lang="es-ES" altLang="es-AR" sz="32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pic>
        <p:nvPicPr>
          <p:cNvPr id="7170" name="Picture 2" descr="Diagrama de flujo donde se presenta la integración temporal mensual de las precipitaciones diarias para compararlas posteriormente con las precipitaciones promedio mensuales y generar los mapas de anomalías de precipitación.">
            <a:extLst>
              <a:ext uri="{FF2B5EF4-FFF2-40B4-BE49-F238E27FC236}">
                <a16:creationId xmlns:a16="http://schemas.microsoft.com/office/drawing/2014/main" id="{087134CB-8B38-4F09-ADD0-95902A56B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1"/>
          <a:stretch/>
        </p:blipFill>
        <p:spPr bwMode="auto">
          <a:xfrm>
            <a:off x="238076" y="1340768"/>
            <a:ext cx="5411854" cy="469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33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5"/>
          <a:stretch>
            <a:fillRect/>
          </a:stretch>
        </p:blipFill>
        <p:spPr bwMode="auto">
          <a:xfrm>
            <a:off x="4157663" y="-14288"/>
            <a:ext cx="4968875" cy="331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-26988"/>
            <a:ext cx="9144000" cy="6858001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https://github.com/INTA-Radar</a:t>
            </a:r>
          </a:p>
        </p:txBody>
      </p:sp>
      <p:sp>
        <p:nvSpPr>
          <p:cNvPr id="13316" name="8 CuadroTexto"/>
          <p:cNvSpPr txBox="1">
            <a:spLocks noChangeArrowheads="1"/>
          </p:cNvSpPr>
          <p:nvPr/>
        </p:nvSpPr>
        <p:spPr bwMode="auto">
          <a:xfrm>
            <a:off x="179388" y="0"/>
            <a:ext cx="81375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s-AR" sz="4400" b="1"/>
          </a:p>
          <a:p>
            <a:endParaRPr lang="es-AR" sz="4400" b="1"/>
          </a:p>
        </p:txBody>
      </p:sp>
      <p:sp>
        <p:nvSpPr>
          <p:cNvPr id="13317" name="7 CuadroTexto"/>
          <p:cNvSpPr txBox="1">
            <a:spLocks noChangeArrowheads="1"/>
          </p:cNvSpPr>
          <p:nvPr/>
        </p:nvSpPr>
        <p:spPr bwMode="auto">
          <a:xfrm>
            <a:off x="219075" y="92075"/>
            <a:ext cx="8137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s-ES" sz="3200" b="1" i="1" dirty="0"/>
              <a:t>Lluvia, granizo y daño en cultivos</a:t>
            </a:r>
            <a:endParaRPr lang="es-AR" sz="2400" i="1" dirty="0"/>
          </a:p>
        </p:txBody>
      </p:sp>
      <p:grpSp>
        <p:nvGrpSpPr>
          <p:cNvPr id="4" name="3 Grupo" descr="Fotos de los integrantes del equipo de trabajo"/>
          <p:cNvGrpSpPr>
            <a:grpSpLocks/>
          </p:cNvGrpSpPr>
          <p:nvPr/>
        </p:nvGrpSpPr>
        <p:grpSpPr bwMode="auto">
          <a:xfrm>
            <a:off x="4471988" y="1901825"/>
            <a:ext cx="3543300" cy="4922838"/>
            <a:chOff x="4471988" y="1901825"/>
            <a:chExt cx="3543300" cy="4922838"/>
          </a:xfrm>
        </p:grpSpPr>
        <p:pic>
          <p:nvPicPr>
            <p:cNvPr id="13328" name="1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5" r="15099" b="27635"/>
            <a:stretch>
              <a:fillRect/>
            </a:stretch>
          </p:blipFill>
          <p:spPr bwMode="auto">
            <a:xfrm>
              <a:off x="6300788" y="1901825"/>
              <a:ext cx="171450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2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200" y="4378325"/>
              <a:ext cx="171450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0" name="3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788" y="4378325"/>
              <a:ext cx="171450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1" name="4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1988" y="1916113"/>
              <a:ext cx="171450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2" name="TextBox 94"/>
            <p:cNvSpPr txBox="1">
              <a:spLocks noChangeArrowheads="1"/>
            </p:cNvSpPr>
            <p:nvPr/>
          </p:nvSpPr>
          <p:spPr bwMode="auto">
            <a:xfrm>
              <a:off x="4489450" y="3630613"/>
              <a:ext cx="17145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2000"/>
                <a:t>Romina </a:t>
              </a:r>
            </a:p>
            <a:p>
              <a:pPr algn="ctr"/>
              <a:r>
                <a:rPr lang="en-US" sz="2000"/>
                <a:t>MEZHER</a:t>
              </a:r>
            </a:p>
          </p:txBody>
        </p:sp>
        <p:sp>
          <p:nvSpPr>
            <p:cNvPr id="13333" name="TextBox 94"/>
            <p:cNvSpPr txBox="1">
              <a:spLocks noChangeArrowheads="1"/>
            </p:cNvSpPr>
            <p:nvPr/>
          </p:nvSpPr>
          <p:spPr bwMode="auto">
            <a:xfrm>
              <a:off x="6300788" y="3630613"/>
              <a:ext cx="17145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2000"/>
                <a:t>Santiago BANCHERO</a:t>
              </a:r>
            </a:p>
          </p:txBody>
        </p:sp>
        <p:sp>
          <p:nvSpPr>
            <p:cNvPr id="13334" name="TextBox 94"/>
            <p:cNvSpPr txBox="1">
              <a:spLocks noChangeArrowheads="1"/>
            </p:cNvSpPr>
            <p:nvPr/>
          </p:nvSpPr>
          <p:spPr bwMode="auto">
            <a:xfrm>
              <a:off x="4500563" y="6105525"/>
              <a:ext cx="17145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2000"/>
                <a:t>Laura BELMONTE</a:t>
              </a:r>
            </a:p>
          </p:txBody>
        </p:sp>
        <p:sp>
          <p:nvSpPr>
            <p:cNvPr id="13335" name="TextBox 94"/>
            <p:cNvSpPr txBox="1">
              <a:spLocks noChangeArrowheads="1"/>
            </p:cNvSpPr>
            <p:nvPr/>
          </p:nvSpPr>
          <p:spPr bwMode="auto">
            <a:xfrm>
              <a:off x="6300788" y="6116638"/>
              <a:ext cx="17145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b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en-US" sz="2000"/>
                <a:t>Juan CALDERA</a:t>
              </a:r>
            </a:p>
          </p:txBody>
        </p:sp>
      </p:grpSp>
      <p:pic>
        <p:nvPicPr>
          <p:cNvPr id="13319" name="3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3" y="6092825"/>
            <a:ext cx="652462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Box 94"/>
          <p:cNvSpPr txBox="1">
            <a:spLocks noChangeArrowheads="1"/>
          </p:cNvSpPr>
          <p:nvPr/>
        </p:nvSpPr>
        <p:spPr bwMode="auto">
          <a:xfrm>
            <a:off x="323850" y="1538288"/>
            <a:ext cx="7691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000" b="1"/>
              <a:t>Herramientas                                  Equipo de trabajo</a:t>
            </a:r>
          </a:p>
        </p:txBody>
      </p:sp>
      <p:grpSp>
        <p:nvGrpSpPr>
          <p:cNvPr id="3" name="2 Grupo" descr="Logos de Python, Py-ART, QGIs, GDAL"/>
          <p:cNvGrpSpPr>
            <a:grpSpLocks/>
          </p:cNvGrpSpPr>
          <p:nvPr/>
        </p:nvGrpSpPr>
        <p:grpSpPr bwMode="auto">
          <a:xfrm>
            <a:off x="41275" y="1930400"/>
            <a:ext cx="4264025" cy="4826000"/>
            <a:chOff x="41275" y="1930400"/>
            <a:chExt cx="4264025" cy="4826000"/>
          </a:xfrm>
        </p:grpSpPr>
        <p:grpSp>
          <p:nvGrpSpPr>
            <p:cNvPr id="13322" name="1 Grupo"/>
            <p:cNvGrpSpPr>
              <a:grpSpLocks/>
            </p:cNvGrpSpPr>
            <p:nvPr/>
          </p:nvGrpSpPr>
          <p:grpSpPr bwMode="auto">
            <a:xfrm>
              <a:off x="512763" y="1930400"/>
              <a:ext cx="2755900" cy="3946525"/>
              <a:chOff x="512763" y="1930400"/>
              <a:chExt cx="2755900" cy="3946525"/>
            </a:xfrm>
          </p:grpSpPr>
          <p:pic>
            <p:nvPicPr>
              <p:cNvPr id="13324" name="5 Imagen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763" y="1930400"/>
                <a:ext cx="2755900" cy="81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5" name="7 Imagen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5325" y="3795713"/>
                <a:ext cx="2390775" cy="708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6" name="8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1125" y="4752975"/>
                <a:ext cx="1019175" cy="1123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7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313" y="2828925"/>
                <a:ext cx="2590800" cy="742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3323" name="1 Rectángulo"/>
            <p:cNvSpPr>
              <a:spLocks noChangeArrowheads="1"/>
            </p:cNvSpPr>
            <p:nvPr/>
          </p:nvSpPr>
          <p:spPr bwMode="auto">
            <a:xfrm>
              <a:off x="41275" y="6324600"/>
              <a:ext cx="426402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s-AR" sz="2200" b="1"/>
                <a:t>https://github.com/INTA-Radar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487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0"/>
            <a:ext cx="62515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sp>
        <p:nvSpPr>
          <p:cNvPr id="23556" name="1 Título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08963" cy="151288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Sensores remotos</a:t>
            </a:r>
            <a:b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</a:br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Satélites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sp>
        <p:nvSpPr>
          <p:cNvPr id="23557" name="1 Rectángulo"/>
          <p:cNvSpPr>
            <a:spLocks noChangeArrowheads="1"/>
          </p:cNvSpPr>
          <p:nvPr/>
        </p:nvSpPr>
        <p:spPr bwMode="auto">
          <a:xfrm>
            <a:off x="1619250" y="2420938"/>
            <a:ext cx="5383213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AR" sz="4400"/>
              <a:t>Geotecnologías en la nube y su aplicación en emergencias agropecuarias</a:t>
            </a:r>
            <a:endParaRPr lang="es-AR" sz="4400" b="1"/>
          </a:p>
        </p:txBody>
      </p:sp>
    </p:spTree>
    <p:extLst>
      <p:ext uri="{BB962C8B-B14F-4D97-AF65-F5344CB8AC3E}">
        <p14:creationId xmlns:p14="http://schemas.microsoft.com/office/powerpoint/2010/main" val="143505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0"/>
            <a:ext cx="62515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sp>
        <p:nvSpPr>
          <p:cNvPr id="79" name="1 CuadroTexto"/>
          <p:cNvSpPr txBox="1">
            <a:spLocks noChangeArrowheads="1"/>
          </p:cNvSpPr>
          <p:nvPr/>
        </p:nvSpPr>
        <p:spPr bwMode="auto">
          <a:xfrm>
            <a:off x="300038" y="1327150"/>
            <a:ext cx="4384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s-AR" sz="2800"/>
              <a:t>Un poco de historia: 1998 </a:t>
            </a:r>
          </a:p>
        </p:txBody>
      </p:sp>
      <p:pic>
        <p:nvPicPr>
          <p:cNvPr id="80" name="2 Imagen" descr="Logo de CONA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2408238"/>
            <a:ext cx="17430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6 Imagen" descr="Dos imágenes landsat al sureste de La Pamp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89138"/>
            <a:ext cx="2543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" name="8 Conector recto de flecha"/>
          <p:cNvCxnSpPr/>
          <p:nvPr/>
        </p:nvCxnSpPr>
        <p:spPr>
          <a:xfrm>
            <a:off x="2771775" y="3055938"/>
            <a:ext cx="79216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10 Imagen" descr="C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9464"/>
          <a:stretch>
            <a:fillRect/>
          </a:stretch>
        </p:blipFill>
        <p:spPr bwMode="auto">
          <a:xfrm>
            <a:off x="6554788" y="3030538"/>
            <a:ext cx="19050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4" name="13 Conector recto de flecha"/>
          <p:cNvCxnSpPr/>
          <p:nvPr/>
        </p:nvCxnSpPr>
        <p:spPr>
          <a:xfrm flipH="1">
            <a:off x="6732588" y="4908550"/>
            <a:ext cx="742950" cy="50482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18 Conector recto de flecha"/>
          <p:cNvCxnSpPr/>
          <p:nvPr/>
        </p:nvCxnSpPr>
        <p:spPr>
          <a:xfrm flipH="1">
            <a:off x="2447925" y="5483225"/>
            <a:ext cx="719138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19 Imagen" descr="Imagen satelital clasificad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32" b="53065"/>
          <a:stretch>
            <a:fillRect/>
          </a:stretch>
        </p:blipFill>
        <p:spPr bwMode="auto">
          <a:xfrm>
            <a:off x="395288" y="4918075"/>
            <a:ext cx="17287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" name="21 Grupo"/>
          <p:cNvGrpSpPr>
            <a:grpSpLocks/>
          </p:cNvGrpSpPr>
          <p:nvPr/>
        </p:nvGrpSpPr>
        <p:grpSpPr bwMode="auto">
          <a:xfrm>
            <a:off x="5724525" y="2581275"/>
            <a:ext cx="792163" cy="404813"/>
            <a:chOff x="5724128" y="1939949"/>
            <a:chExt cx="792088" cy="404557"/>
          </a:xfrm>
        </p:grpSpPr>
        <p:cxnSp>
          <p:nvCxnSpPr>
            <p:cNvPr id="88" name="9 Conector recto de flecha"/>
            <p:cNvCxnSpPr/>
            <p:nvPr/>
          </p:nvCxnSpPr>
          <p:spPr>
            <a:xfrm>
              <a:off x="5724128" y="2344506"/>
              <a:ext cx="792088" cy="0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596" name="20 CuadroTexto"/>
            <p:cNvSpPr txBox="1">
              <a:spLocks noChangeArrowheads="1"/>
            </p:cNvSpPr>
            <p:nvPr/>
          </p:nvSpPr>
          <p:spPr bwMode="auto">
            <a:xfrm>
              <a:off x="5852998" y="1939949"/>
              <a:ext cx="4187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s-AR"/>
                <a:t>$$</a:t>
              </a:r>
            </a:p>
          </p:txBody>
        </p:sp>
      </p:grpSp>
      <p:grpSp>
        <p:nvGrpSpPr>
          <p:cNvPr id="90" name="23 Grupo" descr="Computadora con el logo de ESRI"/>
          <p:cNvGrpSpPr>
            <a:grpSpLocks/>
          </p:cNvGrpSpPr>
          <p:nvPr/>
        </p:nvGrpSpPr>
        <p:grpSpPr bwMode="auto">
          <a:xfrm>
            <a:off x="3455988" y="4678363"/>
            <a:ext cx="3060700" cy="1630362"/>
            <a:chOff x="3456446" y="3147839"/>
            <a:chExt cx="3059770" cy="1630378"/>
          </a:xfrm>
        </p:grpSpPr>
        <p:grpSp>
          <p:nvGrpSpPr>
            <p:cNvPr id="24591" name="16 Grupo"/>
            <p:cNvGrpSpPr>
              <a:grpSpLocks/>
            </p:cNvGrpSpPr>
            <p:nvPr/>
          </p:nvGrpSpPr>
          <p:grpSpPr bwMode="auto">
            <a:xfrm>
              <a:off x="3456446" y="3147839"/>
              <a:ext cx="3059770" cy="1630378"/>
              <a:chOff x="3456446" y="3147839"/>
              <a:chExt cx="3059770" cy="1630378"/>
            </a:xfrm>
          </p:grpSpPr>
          <p:pic>
            <p:nvPicPr>
              <p:cNvPr id="24593" name="14 Imagen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8042" y="3147839"/>
                <a:ext cx="1548174" cy="1630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594" name="15 Imagen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664"/>
              <a:stretch>
                <a:fillRect/>
              </a:stretch>
            </p:blipFill>
            <p:spPr bwMode="auto">
              <a:xfrm>
                <a:off x="3456446" y="3332255"/>
                <a:ext cx="1478543" cy="1238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592" name="22 CuadroTexto"/>
            <p:cNvSpPr txBox="1">
              <a:spLocks noChangeArrowheads="1"/>
            </p:cNvSpPr>
            <p:nvPr/>
          </p:nvSpPr>
          <p:spPr bwMode="auto">
            <a:xfrm>
              <a:off x="4427984" y="3651870"/>
              <a:ext cx="4187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s-AR"/>
                <a:t>$$</a:t>
              </a:r>
            </a:p>
          </p:txBody>
        </p:sp>
      </p:grpSp>
      <p:sp>
        <p:nvSpPr>
          <p:cNvPr id="24590" name="7 CuadroTexto"/>
          <p:cNvSpPr txBox="1">
            <a:spLocks noChangeArrowheads="1"/>
          </p:cNvSpPr>
          <p:nvPr/>
        </p:nvSpPr>
        <p:spPr bwMode="auto">
          <a:xfrm>
            <a:off x="219075" y="92075"/>
            <a:ext cx="81375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s-ES" sz="4000" b="1"/>
              <a:t>Aprendizaje supervisado</a:t>
            </a:r>
          </a:p>
          <a:p>
            <a:r>
              <a:rPr lang="es-ES" sz="2800" b="1" i="1"/>
              <a:t>Teledetección</a:t>
            </a:r>
            <a:endParaRPr lang="es-AR" sz="2000" i="1"/>
          </a:p>
        </p:txBody>
      </p:sp>
    </p:spTree>
    <p:extLst>
      <p:ext uri="{BB962C8B-B14F-4D97-AF65-F5344CB8AC3E}">
        <p14:creationId xmlns:p14="http://schemas.microsoft.com/office/powerpoint/2010/main" val="329348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0"/>
            <a:ext cx="62515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pic>
        <p:nvPicPr>
          <p:cNvPr id="25604" name="Picture 4" descr="Foto del mismo lugar, pero de 1997 donde se ven mas ojos de agua en superficie y el aumento de tamaño de los que estaba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"/>
          <a:stretch>
            <a:fillRect/>
          </a:stretch>
        </p:blipFill>
        <p:spPr bwMode="auto">
          <a:xfrm>
            <a:off x="1992313" y="2716213"/>
            <a:ext cx="1868487" cy="32337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 descr="Imagen satelital de la localidad de Anguil son un ojo de agua muy pequeño del año 19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2720975"/>
            <a:ext cx="1914525" cy="3225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 descr="Foto del mismo lugar, pero del 2000 donde se ven más ojos de agua en superficie y el aumento de tamaño de los que estaban llegando peligrosamente a la localidad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2720975"/>
            <a:ext cx="2389187" cy="3228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 descr="Foto del mismo lugar, pero de 2002 donde se ven mas ojos de agua en superficie y el aumento de tamaño de los que estaban ya dentro de la localidad en algunos sectore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2720975"/>
            <a:ext cx="2611438" cy="3225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8" name="Google Shape;683;p106"/>
          <p:cNvSpPr txBox="1">
            <a:spLocks/>
          </p:cNvSpPr>
          <p:nvPr/>
        </p:nvSpPr>
        <p:spPr bwMode="auto">
          <a:xfrm>
            <a:off x="55563" y="6053138"/>
            <a:ext cx="1906587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000000"/>
              </a:buClr>
              <a:buFont typeface="Arial" pitchFamily="34" charset="0"/>
              <a:buNone/>
            </a:pPr>
            <a:r>
              <a:rPr lang="es-AR" sz="1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1984</a:t>
            </a:r>
          </a:p>
        </p:txBody>
      </p:sp>
      <p:sp>
        <p:nvSpPr>
          <p:cNvPr id="25609" name="Google Shape;683;p106"/>
          <p:cNvSpPr txBox="1">
            <a:spLocks/>
          </p:cNvSpPr>
          <p:nvPr/>
        </p:nvSpPr>
        <p:spPr bwMode="auto">
          <a:xfrm>
            <a:off x="2019300" y="6053138"/>
            <a:ext cx="1785938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000000"/>
              </a:buClr>
              <a:buFont typeface="Arial" pitchFamily="34" charset="0"/>
              <a:buNone/>
            </a:pPr>
            <a:r>
              <a:rPr lang="es-AR" sz="1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1997</a:t>
            </a:r>
          </a:p>
        </p:txBody>
      </p:sp>
      <p:sp>
        <p:nvSpPr>
          <p:cNvPr id="25610" name="Google Shape;683;p106"/>
          <p:cNvSpPr txBox="1">
            <a:spLocks/>
          </p:cNvSpPr>
          <p:nvPr/>
        </p:nvSpPr>
        <p:spPr bwMode="auto">
          <a:xfrm>
            <a:off x="3894138" y="6048375"/>
            <a:ext cx="1785937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000000"/>
              </a:buClr>
              <a:buFont typeface="Arial" pitchFamily="34" charset="0"/>
              <a:buNone/>
            </a:pPr>
            <a:r>
              <a:rPr lang="es-AR" sz="1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2000</a:t>
            </a:r>
          </a:p>
        </p:txBody>
      </p:sp>
      <p:sp>
        <p:nvSpPr>
          <p:cNvPr id="25611" name="Google Shape;683;p106"/>
          <p:cNvSpPr txBox="1">
            <a:spLocks/>
          </p:cNvSpPr>
          <p:nvPr/>
        </p:nvSpPr>
        <p:spPr bwMode="auto">
          <a:xfrm>
            <a:off x="6283325" y="6048375"/>
            <a:ext cx="17859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000000"/>
              </a:buClr>
              <a:buFont typeface="Arial" pitchFamily="34" charset="0"/>
              <a:buNone/>
            </a:pPr>
            <a:r>
              <a:rPr lang="es-AR" sz="1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2002</a:t>
            </a:r>
          </a:p>
        </p:txBody>
      </p:sp>
      <p:sp>
        <p:nvSpPr>
          <p:cNvPr id="25612" name="Google Shape;690;p107"/>
          <p:cNvSpPr txBox="1">
            <a:spLocks/>
          </p:cNvSpPr>
          <p:nvPr/>
        </p:nvSpPr>
        <p:spPr bwMode="auto">
          <a:xfrm>
            <a:off x="85725" y="1751013"/>
            <a:ext cx="90233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000000"/>
              </a:buClr>
              <a:buFont typeface="Arial" pitchFamily="34" charset="0"/>
              <a:buNone/>
            </a:pPr>
            <a:r>
              <a:rPr lang="es-AR" sz="2400">
                <a:solidFill>
                  <a:srgbClr val="000000"/>
                </a:solidFill>
                <a:cs typeface="Arial" pitchFamily="34" charset="0"/>
                <a:sym typeface="Arial" pitchFamily="34" charset="0"/>
              </a:rPr>
              <a:t>Obteniendo información desde datos remotos: Anguil</a:t>
            </a:r>
          </a:p>
        </p:txBody>
      </p:sp>
      <p:sp>
        <p:nvSpPr>
          <p:cNvPr id="25613" name="7 CuadroTexto"/>
          <p:cNvSpPr txBox="1">
            <a:spLocks noChangeArrowheads="1"/>
          </p:cNvSpPr>
          <p:nvPr/>
        </p:nvSpPr>
        <p:spPr bwMode="auto">
          <a:xfrm>
            <a:off x="219075" y="92075"/>
            <a:ext cx="81375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s-ES" sz="4000" b="1"/>
              <a:t>Aprendizaje supervisado</a:t>
            </a:r>
          </a:p>
          <a:p>
            <a:r>
              <a:rPr lang="es-ES" sz="2800" b="1" i="1"/>
              <a:t>Teledetección</a:t>
            </a:r>
            <a:endParaRPr lang="es-AR" sz="2000" i="1"/>
          </a:p>
        </p:txBody>
      </p:sp>
    </p:spTree>
    <p:extLst>
      <p:ext uri="{BB962C8B-B14F-4D97-AF65-F5344CB8AC3E}">
        <p14:creationId xmlns:p14="http://schemas.microsoft.com/office/powerpoint/2010/main" val="3401493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0"/>
            <a:ext cx="62515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pic>
        <p:nvPicPr>
          <p:cNvPr id="8" name="Picture 3" descr="Imagen landsat en Google Earth En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7" r="9581"/>
          <a:stretch>
            <a:fillRect/>
          </a:stretch>
        </p:blipFill>
        <p:spPr bwMode="auto">
          <a:xfrm>
            <a:off x="417513" y="1285875"/>
            <a:ext cx="2354262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Google Shape;836;p129"/>
          <p:cNvSpPr txBox="1">
            <a:spLocks noChangeArrowheads="1"/>
          </p:cNvSpPr>
          <p:nvPr/>
        </p:nvSpPr>
        <p:spPr bwMode="auto">
          <a:xfrm>
            <a:off x="398463" y="3265488"/>
            <a:ext cx="239395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s-AR" sz="2000">
                <a:latin typeface="Open Sans"/>
                <a:ea typeface="Open Sans"/>
                <a:cs typeface="Open Sans"/>
                <a:sym typeface="Open Sans"/>
              </a:rPr>
              <a:t>Obtener una imágen</a:t>
            </a:r>
          </a:p>
        </p:txBody>
      </p:sp>
      <p:pic>
        <p:nvPicPr>
          <p:cNvPr id="10" name="Picture 2" descr="Mosaico de imagenes satelitales, recortado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/>
          <a:stretch>
            <a:fillRect/>
          </a:stretch>
        </p:blipFill>
        <p:spPr bwMode="auto">
          <a:xfrm>
            <a:off x="695325" y="3906838"/>
            <a:ext cx="1800225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Google Shape;836;p129"/>
          <p:cNvSpPr txBox="1">
            <a:spLocks noChangeArrowheads="1"/>
          </p:cNvSpPr>
          <p:nvPr/>
        </p:nvSpPr>
        <p:spPr bwMode="auto">
          <a:xfrm>
            <a:off x="514350" y="5886450"/>
            <a:ext cx="21605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s-AR" sz="2000">
                <a:latin typeface="Open Sans"/>
                <a:ea typeface="Open Sans"/>
                <a:cs typeface="Open Sans"/>
                <a:sym typeface="Open Sans"/>
              </a:rPr>
              <a:t>Filtro una imágen</a:t>
            </a:r>
          </a:p>
        </p:txBody>
      </p:sp>
      <p:pic>
        <p:nvPicPr>
          <p:cNvPr id="12" name="Picture 3" descr="Mosaico clasificado, con valores de matriz de confusión, exactitud general e índice kappa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3067050"/>
            <a:ext cx="5424487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Google Shape;836;p129"/>
          <p:cNvSpPr txBox="1">
            <a:spLocks noChangeArrowheads="1"/>
          </p:cNvSpPr>
          <p:nvPr/>
        </p:nvSpPr>
        <p:spPr bwMode="auto">
          <a:xfrm>
            <a:off x="3625850" y="6184900"/>
            <a:ext cx="500856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s-AR" sz="2000">
                <a:latin typeface="Open Sans"/>
                <a:ea typeface="Open Sans"/>
                <a:cs typeface="Open Sans"/>
                <a:sym typeface="Open Sans"/>
              </a:rPr>
              <a:t>Aplico un algoritmo de clasificacion</a:t>
            </a:r>
          </a:p>
        </p:txBody>
      </p:sp>
      <p:sp>
        <p:nvSpPr>
          <p:cNvPr id="26634" name="7 CuadroTexto"/>
          <p:cNvSpPr txBox="1">
            <a:spLocks noChangeArrowheads="1"/>
          </p:cNvSpPr>
          <p:nvPr/>
        </p:nvSpPr>
        <p:spPr bwMode="auto">
          <a:xfrm>
            <a:off x="219075" y="92075"/>
            <a:ext cx="81375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s-ES" sz="4000" b="1"/>
              <a:t>Aprendizaje supervisado</a:t>
            </a:r>
          </a:p>
          <a:p>
            <a:r>
              <a:rPr lang="es-ES" sz="2800" b="1" i="1"/>
              <a:t>Teledetección</a:t>
            </a:r>
            <a:endParaRPr lang="es-AR" sz="2000" i="1"/>
          </a:p>
        </p:txBody>
      </p:sp>
    </p:spTree>
    <p:extLst>
      <p:ext uri="{BB962C8B-B14F-4D97-AF65-F5344CB8AC3E}">
        <p14:creationId xmlns:p14="http://schemas.microsoft.com/office/powerpoint/2010/main" val="168877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0"/>
            <a:ext cx="62515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grpSp>
        <p:nvGrpSpPr>
          <p:cNvPr id="14" name="13 Grupo" descr="Imagen clasificada con agua en superficie del mes de enero de 2017 del noreste de La Pampa."/>
          <p:cNvGrpSpPr>
            <a:grpSpLocks/>
          </p:cNvGrpSpPr>
          <p:nvPr/>
        </p:nvGrpSpPr>
        <p:grpSpPr bwMode="auto">
          <a:xfrm>
            <a:off x="395288" y="2133600"/>
            <a:ext cx="2001837" cy="2128838"/>
            <a:chOff x="23667" y="623142"/>
            <a:chExt cx="2001975" cy="2129384"/>
          </a:xfrm>
        </p:grpSpPr>
        <p:pic>
          <p:nvPicPr>
            <p:cNvPr id="27710" name="14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7" r="31122"/>
            <a:stretch>
              <a:fillRect/>
            </a:stretch>
          </p:blipFill>
          <p:spPr bwMode="auto">
            <a:xfrm>
              <a:off x="23667" y="623142"/>
              <a:ext cx="2001975" cy="2048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11" name="15 CuadroTexto"/>
            <p:cNvSpPr txBox="1">
              <a:spLocks noChangeArrowheads="1"/>
            </p:cNvSpPr>
            <p:nvPr/>
          </p:nvSpPr>
          <p:spPr bwMode="auto">
            <a:xfrm>
              <a:off x="107504" y="2444749"/>
              <a:ext cx="66236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s-AR"/>
                <a:t>Enero</a:t>
              </a:r>
            </a:p>
          </p:txBody>
        </p:sp>
      </p:grpSp>
      <p:grpSp>
        <p:nvGrpSpPr>
          <p:cNvPr id="17" name="16 Grupo" descr="Imagen clasificada con agua en superficie del mes de febrero de 2017 del noreste de La Pampa."/>
          <p:cNvGrpSpPr>
            <a:grpSpLocks/>
          </p:cNvGrpSpPr>
          <p:nvPr/>
        </p:nvGrpSpPr>
        <p:grpSpPr bwMode="auto">
          <a:xfrm>
            <a:off x="2424113" y="2133600"/>
            <a:ext cx="2001837" cy="2105025"/>
            <a:chOff x="2051720" y="623142"/>
            <a:chExt cx="2001600" cy="2106371"/>
          </a:xfrm>
        </p:grpSpPr>
        <p:pic>
          <p:nvPicPr>
            <p:cNvPr id="27708" name="17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78" r="31026"/>
            <a:stretch>
              <a:fillRect/>
            </a:stretch>
          </p:blipFill>
          <p:spPr bwMode="auto">
            <a:xfrm>
              <a:off x="2051720" y="623142"/>
              <a:ext cx="2001600" cy="209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09" name="18 CuadroTexto"/>
            <p:cNvSpPr txBox="1">
              <a:spLocks noChangeArrowheads="1"/>
            </p:cNvSpPr>
            <p:nvPr/>
          </p:nvSpPr>
          <p:spPr bwMode="auto">
            <a:xfrm>
              <a:off x="2195736" y="2421736"/>
              <a:ext cx="8098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s-AR"/>
                <a:t>Febrero</a:t>
              </a:r>
            </a:p>
          </p:txBody>
        </p:sp>
      </p:grpSp>
      <p:grpSp>
        <p:nvGrpSpPr>
          <p:cNvPr id="20" name="19 Grupo" descr="Imagen clasificada con agua en superficie del mes de marzo de 2017 del noreste de La Pampa."/>
          <p:cNvGrpSpPr>
            <a:grpSpLocks/>
          </p:cNvGrpSpPr>
          <p:nvPr/>
        </p:nvGrpSpPr>
        <p:grpSpPr bwMode="auto">
          <a:xfrm>
            <a:off x="4448175" y="2133600"/>
            <a:ext cx="2001838" cy="2122488"/>
            <a:chOff x="4076987" y="623142"/>
            <a:chExt cx="2001600" cy="2123511"/>
          </a:xfrm>
        </p:grpSpPr>
        <p:pic>
          <p:nvPicPr>
            <p:cNvPr id="27706" name="20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3" r="31122"/>
            <a:stretch>
              <a:fillRect/>
            </a:stretch>
          </p:blipFill>
          <p:spPr bwMode="auto">
            <a:xfrm>
              <a:off x="4076987" y="623142"/>
              <a:ext cx="2001600" cy="2123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07" name="21 CuadroTexto"/>
            <p:cNvSpPr txBox="1">
              <a:spLocks noChangeArrowheads="1"/>
            </p:cNvSpPr>
            <p:nvPr/>
          </p:nvSpPr>
          <p:spPr bwMode="auto">
            <a:xfrm>
              <a:off x="4211959" y="2392466"/>
              <a:ext cx="68159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s-AR"/>
                <a:t>Marzo</a:t>
              </a:r>
            </a:p>
          </p:txBody>
        </p:sp>
      </p:grpSp>
      <p:grpSp>
        <p:nvGrpSpPr>
          <p:cNvPr id="23" name="22 Grupo" descr="Imagen clasificada con agua en superficie del mes de abril de 2017 del noreste de La Pampa."/>
          <p:cNvGrpSpPr>
            <a:grpSpLocks/>
          </p:cNvGrpSpPr>
          <p:nvPr/>
        </p:nvGrpSpPr>
        <p:grpSpPr bwMode="auto">
          <a:xfrm>
            <a:off x="6470650" y="2133600"/>
            <a:ext cx="2001838" cy="2073275"/>
            <a:chOff x="6098792" y="623142"/>
            <a:chExt cx="2001600" cy="2073771"/>
          </a:xfrm>
        </p:grpSpPr>
        <p:pic>
          <p:nvPicPr>
            <p:cNvPr id="27704" name="2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4" r="31219"/>
            <a:stretch>
              <a:fillRect/>
            </a:stretch>
          </p:blipFill>
          <p:spPr bwMode="auto">
            <a:xfrm>
              <a:off x="6098792" y="623142"/>
              <a:ext cx="2001600" cy="2073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05" name="24 CuadroTexto"/>
            <p:cNvSpPr txBox="1">
              <a:spLocks noChangeArrowheads="1"/>
            </p:cNvSpPr>
            <p:nvPr/>
          </p:nvSpPr>
          <p:spPr bwMode="auto">
            <a:xfrm>
              <a:off x="6300192" y="2388845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s-AR"/>
                <a:t>Abril</a:t>
              </a:r>
            </a:p>
          </p:txBody>
        </p:sp>
      </p:grpSp>
      <p:grpSp>
        <p:nvGrpSpPr>
          <p:cNvPr id="26" name="25 Grupo" descr="Imagen clasificada con agua en superficie del mes de junio de 2017 del noreste de La Pampa."/>
          <p:cNvGrpSpPr>
            <a:grpSpLocks/>
          </p:cNvGrpSpPr>
          <p:nvPr/>
        </p:nvGrpSpPr>
        <p:grpSpPr bwMode="auto">
          <a:xfrm>
            <a:off x="406400" y="4254500"/>
            <a:ext cx="2001838" cy="2157413"/>
            <a:chOff x="34518" y="2744552"/>
            <a:chExt cx="2001600" cy="2158343"/>
          </a:xfrm>
        </p:grpSpPr>
        <p:pic>
          <p:nvPicPr>
            <p:cNvPr id="27702" name="26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5" r="30829"/>
            <a:stretch>
              <a:fillRect/>
            </a:stretch>
          </p:blipFill>
          <p:spPr bwMode="auto">
            <a:xfrm>
              <a:off x="34518" y="2744552"/>
              <a:ext cx="2001600" cy="2092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03" name="27 CuadroTexto"/>
            <p:cNvSpPr txBox="1">
              <a:spLocks noChangeArrowheads="1"/>
            </p:cNvSpPr>
            <p:nvPr/>
          </p:nvSpPr>
          <p:spPr bwMode="auto">
            <a:xfrm>
              <a:off x="107503" y="4595118"/>
              <a:ext cx="61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s-AR"/>
                <a:t>Junio</a:t>
              </a:r>
            </a:p>
          </p:txBody>
        </p:sp>
      </p:grpSp>
      <p:grpSp>
        <p:nvGrpSpPr>
          <p:cNvPr id="29" name="28 Grupo" descr="Imagen clasificada con agua en superficie del mes de agosto de 2017 del noreste de La Pampa."/>
          <p:cNvGrpSpPr>
            <a:grpSpLocks/>
          </p:cNvGrpSpPr>
          <p:nvPr/>
        </p:nvGrpSpPr>
        <p:grpSpPr bwMode="auto">
          <a:xfrm>
            <a:off x="2447925" y="4254500"/>
            <a:ext cx="2000250" cy="2135188"/>
            <a:chOff x="2075387" y="2744552"/>
            <a:chExt cx="2001600" cy="2135330"/>
          </a:xfrm>
        </p:grpSpPr>
        <p:pic>
          <p:nvPicPr>
            <p:cNvPr id="27700" name="29 Imag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8" r="31221"/>
            <a:stretch>
              <a:fillRect/>
            </a:stretch>
          </p:blipFill>
          <p:spPr bwMode="auto">
            <a:xfrm>
              <a:off x="2075387" y="2744552"/>
              <a:ext cx="2001600" cy="211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701" name="30 CuadroTexto"/>
            <p:cNvSpPr txBox="1">
              <a:spLocks noChangeArrowheads="1"/>
            </p:cNvSpPr>
            <p:nvPr/>
          </p:nvSpPr>
          <p:spPr bwMode="auto">
            <a:xfrm>
              <a:off x="2195735" y="4572105"/>
              <a:ext cx="74251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s-AR"/>
                <a:t>Agosto</a:t>
              </a:r>
            </a:p>
          </p:txBody>
        </p:sp>
      </p:grpSp>
      <p:grpSp>
        <p:nvGrpSpPr>
          <p:cNvPr id="32" name="31 Grupo" descr="Imagen clasificada con agua en superficie del mes de septiembre de 2017 del noreste de La Pampa."/>
          <p:cNvGrpSpPr>
            <a:grpSpLocks/>
          </p:cNvGrpSpPr>
          <p:nvPr/>
        </p:nvGrpSpPr>
        <p:grpSpPr bwMode="auto">
          <a:xfrm>
            <a:off x="4473575" y="4254500"/>
            <a:ext cx="2000250" cy="2135188"/>
            <a:chOff x="4101130" y="2744552"/>
            <a:chExt cx="2001600" cy="2135330"/>
          </a:xfrm>
        </p:grpSpPr>
        <p:pic>
          <p:nvPicPr>
            <p:cNvPr id="27698" name="32 Imag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1" r="31319"/>
            <a:stretch>
              <a:fillRect/>
            </a:stretch>
          </p:blipFill>
          <p:spPr bwMode="auto">
            <a:xfrm>
              <a:off x="4101130" y="2744552"/>
              <a:ext cx="2001600" cy="2135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99" name="33 CuadroTexto"/>
            <p:cNvSpPr txBox="1">
              <a:spLocks noChangeArrowheads="1"/>
            </p:cNvSpPr>
            <p:nvPr/>
          </p:nvSpPr>
          <p:spPr bwMode="auto">
            <a:xfrm>
              <a:off x="4211958" y="4542835"/>
              <a:ext cx="10999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s-AR"/>
                <a:t>Septiembre</a:t>
              </a:r>
            </a:p>
          </p:txBody>
        </p:sp>
      </p:grpSp>
      <p:grpSp>
        <p:nvGrpSpPr>
          <p:cNvPr id="35" name="34 Grupo" descr="Imagen clasificada con agua en superficie del mes de octubre de 2017 del noreste de La Pampa."/>
          <p:cNvGrpSpPr>
            <a:grpSpLocks/>
          </p:cNvGrpSpPr>
          <p:nvPr/>
        </p:nvGrpSpPr>
        <p:grpSpPr bwMode="auto">
          <a:xfrm>
            <a:off x="6527800" y="4273550"/>
            <a:ext cx="2001838" cy="2116138"/>
            <a:chOff x="6156176" y="2764178"/>
            <a:chExt cx="2001600" cy="2115704"/>
          </a:xfrm>
        </p:grpSpPr>
        <p:pic>
          <p:nvPicPr>
            <p:cNvPr id="27696" name="35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69" r="31221"/>
            <a:stretch>
              <a:fillRect/>
            </a:stretch>
          </p:blipFill>
          <p:spPr bwMode="auto">
            <a:xfrm>
              <a:off x="6156176" y="2764178"/>
              <a:ext cx="2001600" cy="2115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97" name="36 CuadroTexto"/>
            <p:cNvSpPr txBox="1">
              <a:spLocks noChangeArrowheads="1"/>
            </p:cNvSpPr>
            <p:nvPr/>
          </p:nvSpPr>
          <p:spPr bwMode="auto">
            <a:xfrm>
              <a:off x="6300191" y="4539214"/>
              <a:ext cx="82105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r>
                <a:rPr lang="es-AR"/>
                <a:t>Octubre</a:t>
              </a:r>
            </a:p>
          </p:txBody>
        </p:sp>
      </p:grpSp>
      <p:sp>
        <p:nvSpPr>
          <p:cNvPr id="27660" name="7 CuadroTexto"/>
          <p:cNvSpPr txBox="1">
            <a:spLocks noChangeArrowheads="1"/>
          </p:cNvSpPr>
          <p:nvPr/>
        </p:nvSpPr>
        <p:spPr bwMode="auto">
          <a:xfrm>
            <a:off x="219075" y="92075"/>
            <a:ext cx="81375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s-ES" sz="4000" b="1"/>
              <a:t>Aprendizaje supervisado</a:t>
            </a:r>
          </a:p>
          <a:p>
            <a:r>
              <a:rPr lang="es-ES" sz="2800" b="1" i="1"/>
              <a:t>Teledetección</a:t>
            </a:r>
            <a:endParaRPr lang="es-AR" sz="2000" i="1"/>
          </a:p>
        </p:txBody>
      </p:sp>
      <p:sp>
        <p:nvSpPr>
          <p:cNvPr id="27661" name="38 CuadroTexto"/>
          <p:cNvSpPr txBox="1">
            <a:spLocks noChangeArrowheads="1"/>
          </p:cNvSpPr>
          <p:nvPr/>
        </p:nvSpPr>
        <p:spPr bwMode="auto">
          <a:xfrm>
            <a:off x="479425" y="1489075"/>
            <a:ext cx="9858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s-AR" sz="2800"/>
              <a:t>2017</a:t>
            </a:r>
          </a:p>
        </p:txBody>
      </p:sp>
      <p:graphicFrame>
        <p:nvGraphicFramePr>
          <p:cNvPr id="30" name="Tabla 12"/>
          <p:cNvGraphicFramePr>
            <a:graphicFrameLocks noGrp="1"/>
          </p:cNvGraphicFramePr>
          <p:nvPr/>
        </p:nvGraphicFramePr>
        <p:xfrm>
          <a:off x="2433638" y="1230313"/>
          <a:ext cx="6602412" cy="22701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4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54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77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1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028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Mes</a:t>
                      </a:r>
                      <a:endParaRPr lang="es-A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err="1">
                          <a:effectLst/>
                        </a:rPr>
                        <a:t>Exac-titud</a:t>
                      </a:r>
                      <a:endParaRPr lang="es-A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Índice Kappa</a:t>
                      </a:r>
                      <a:endParaRPr lang="es-A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Sup.</a:t>
                      </a:r>
                      <a:endParaRPr lang="es-AR" sz="1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afectada</a:t>
                      </a:r>
                      <a:endParaRPr lang="es-A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Sup. analizada</a:t>
                      </a:r>
                      <a:endParaRPr lang="es-A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%</a:t>
                      </a:r>
                      <a:endParaRPr lang="es-A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Obs.</a:t>
                      </a:r>
                      <a:endParaRPr lang="es-A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2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Enero</a:t>
                      </a:r>
                      <a:endParaRPr lang="es-A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0,98</a:t>
                      </a:r>
                      <a:endParaRPr lang="es-A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0,95</a:t>
                      </a:r>
                      <a:endParaRPr lang="es-A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46.011</a:t>
                      </a:r>
                      <a:endParaRPr lang="es-A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1.498.237</a:t>
                      </a:r>
                      <a:endParaRPr lang="es-A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</a:rPr>
                        <a:t>3</a:t>
                      </a:r>
                      <a:endParaRPr lang="es-AR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Nubes y humo</a:t>
                      </a:r>
                      <a:endParaRPr lang="es-A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9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0" u="none" strike="noStrike" cap="none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Agosto</a:t>
                      </a:r>
                      <a:endParaRPr lang="es-AR" sz="1800" b="1" i="0" u="none" strike="noStrike" cap="none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0,99</a:t>
                      </a:r>
                      <a:endParaRPr lang="es-AR" sz="18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0,97</a:t>
                      </a:r>
                      <a:endParaRPr lang="es-AR" sz="18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300.337</a:t>
                      </a:r>
                      <a:endParaRPr lang="es-AR" sz="18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2.219.654</a:t>
                      </a:r>
                      <a:endParaRPr lang="es-AR" sz="18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14</a:t>
                      </a:r>
                      <a:endParaRPr lang="es-AR" sz="18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70" marR="6857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A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30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08963" cy="1512888"/>
          </a:xfrm>
        </p:spPr>
        <p:txBody>
          <a:bodyPr/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Mucho gusto…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07702" y="1701800"/>
            <a:ext cx="4787826" cy="1655763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es-AR" sz="2000" dirty="0">
                <a:ea typeface="ＭＳ Ｐゴシック" pitchFamily="34" charset="-128"/>
              </a:rPr>
              <a:t> Licenciada en Sistemas de Información</a:t>
            </a:r>
          </a:p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es-AR" altLang="es-AR" sz="2000" dirty="0">
                <a:ea typeface="ＭＳ Ｐゴシック" pitchFamily="34" charset="-128"/>
              </a:rPr>
              <a:t>Magister en Explotación de Datos y Gestión del conocimiento</a:t>
            </a:r>
          </a:p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endParaRPr lang="es-AR" altLang="es-AR" sz="2000" dirty="0">
              <a:ea typeface="ＭＳ Ｐゴシック" pitchFamily="34" charset="-128"/>
            </a:endParaRPr>
          </a:p>
        </p:txBody>
      </p:sp>
      <p:pic>
        <p:nvPicPr>
          <p:cNvPr id="3076" name="3 Imagen" descr="Logo del Instituto Nacional de Tecnología Agropecuar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02" y="4033268"/>
            <a:ext cx="1027112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agen 16" descr="Logo de R-Ladi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92" y="4020939"/>
            <a:ext cx="1027113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1 Imagen" descr="Foto de Yanina con un alambrado y un campo de fondo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613"/>
            <a:ext cx="40322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8" y="4005064"/>
            <a:ext cx="4572000" cy="22621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s-AR" altLang="es-AR" sz="2000" b="1" dirty="0"/>
              <a:t>Investigadora</a:t>
            </a:r>
            <a:r>
              <a:rPr lang="es-AR" altLang="es-AR" dirty="0"/>
              <a:t> en el Instituto Nacional de Tecnología Agropecuaria (22 años)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s-AR" altLang="es-AR" dirty="0"/>
              <a:t>Organizadora Capítulo </a:t>
            </a:r>
            <a:r>
              <a:rPr lang="es-AR" altLang="es-AR" sz="2000" b="1" dirty="0"/>
              <a:t>R-Ladies</a:t>
            </a:r>
            <a:r>
              <a:rPr lang="es-AR" altLang="es-AR" dirty="0"/>
              <a:t> Santa Rosa (3 años) y miembro de </a:t>
            </a:r>
            <a:r>
              <a:rPr lang="es-AR" altLang="es-AR" b="1" dirty="0"/>
              <a:t>R-Ladies Global </a:t>
            </a:r>
            <a:r>
              <a:rPr lang="es-AR" altLang="es-AR" dirty="0"/>
              <a:t>(2 años)</a:t>
            </a:r>
          </a:p>
          <a:p>
            <a:pPr algn="ctr">
              <a:lnSpc>
                <a:spcPct val="150000"/>
              </a:lnSpc>
              <a:defRPr/>
            </a:pPr>
            <a:r>
              <a:rPr lang="es-AR" altLang="es-AR" dirty="0"/>
              <a:t>Fundadora de </a:t>
            </a:r>
            <a:r>
              <a:rPr lang="es-AR" altLang="es-AR" b="1" dirty="0" err="1"/>
              <a:t>MetaDocencia</a:t>
            </a:r>
            <a:r>
              <a:rPr lang="es-AR" altLang="es-AR" dirty="0"/>
              <a:t> (6 meses)</a:t>
            </a:r>
          </a:p>
        </p:txBody>
      </p:sp>
      <p:pic>
        <p:nvPicPr>
          <p:cNvPr id="7" name="Imagen 6" descr="Logo de MetaDocencia">
            <a:extLst>
              <a:ext uri="{FF2B5EF4-FFF2-40B4-BE49-F238E27FC236}">
                <a16:creationId xmlns:a16="http://schemas.microsoft.com/office/drawing/2014/main" id="{A64348D3-F2E1-4D1F-98FF-A37CC291B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605" y="3903886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7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425" y="0"/>
            <a:ext cx="62515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sp>
        <p:nvSpPr>
          <p:cNvPr id="28676" name="TextBox 94"/>
          <p:cNvSpPr txBox="1">
            <a:spLocks noChangeArrowheads="1"/>
          </p:cNvSpPr>
          <p:nvPr/>
        </p:nvSpPr>
        <p:spPr bwMode="auto">
          <a:xfrm>
            <a:off x="193675" y="1408113"/>
            <a:ext cx="7691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000" b="1"/>
              <a:t>Herramientas                                  Equipo de trabajo</a:t>
            </a:r>
          </a:p>
        </p:txBody>
      </p:sp>
      <p:sp>
        <p:nvSpPr>
          <p:cNvPr id="28677" name="7 CuadroTexto"/>
          <p:cNvSpPr txBox="1">
            <a:spLocks noChangeArrowheads="1"/>
          </p:cNvSpPr>
          <p:nvPr/>
        </p:nvSpPr>
        <p:spPr bwMode="auto">
          <a:xfrm>
            <a:off x="219075" y="92075"/>
            <a:ext cx="81375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s-ES" sz="4000" b="1"/>
              <a:t>Aprendizaje supervisado</a:t>
            </a:r>
          </a:p>
          <a:p>
            <a:r>
              <a:rPr lang="es-ES" sz="2800" b="1" i="1"/>
              <a:t>Teledetección</a:t>
            </a:r>
            <a:endParaRPr lang="es-AR" sz="2000" i="1"/>
          </a:p>
        </p:txBody>
      </p:sp>
      <p:grpSp>
        <p:nvGrpSpPr>
          <p:cNvPr id="2" name="1 Grupo" descr="Google Earth Engine&#10;Java Script"/>
          <p:cNvGrpSpPr>
            <a:grpSpLocks/>
          </p:cNvGrpSpPr>
          <p:nvPr/>
        </p:nvGrpSpPr>
        <p:grpSpPr bwMode="auto">
          <a:xfrm>
            <a:off x="539750" y="2316163"/>
            <a:ext cx="2447925" cy="2490787"/>
            <a:chOff x="539750" y="2316163"/>
            <a:chExt cx="2447925" cy="2490787"/>
          </a:xfrm>
        </p:grpSpPr>
        <p:pic>
          <p:nvPicPr>
            <p:cNvPr id="2868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3109913"/>
              <a:ext cx="2447925" cy="385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688" name="Google Shape;1322;p169" descr="EE-logo_512dp.png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1" t="9464" r="6395" b="7484"/>
            <a:stretch>
              <a:fillRect/>
            </a:stretch>
          </p:blipFill>
          <p:spPr bwMode="auto">
            <a:xfrm>
              <a:off x="1403350" y="2316163"/>
              <a:ext cx="720725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9" name="Picture 7" descr="Unofficial JavaScript logo 2.sv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625" y="3784600"/>
              <a:ext cx="1023938" cy="102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9" name="2 Imagen" descr="Foto de Julio Fernandez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4" b="15408"/>
          <a:stretch>
            <a:fillRect/>
          </a:stretch>
        </p:blipFill>
        <p:spPr bwMode="auto">
          <a:xfrm>
            <a:off x="4468813" y="2055813"/>
            <a:ext cx="144621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 Imagen" descr="Foto de Laura Belmont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206851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94"/>
          <p:cNvSpPr txBox="1">
            <a:spLocks noChangeArrowheads="1"/>
          </p:cNvSpPr>
          <p:nvPr/>
        </p:nvSpPr>
        <p:spPr bwMode="auto">
          <a:xfrm>
            <a:off x="6007100" y="3795713"/>
            <a:ext cx="171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000"/>
              <a:t>Laura BELMONTE</a:t>
            </a:r>
          </a:p>
        </p:txBody>
      </p:sp>
      <p:sp>
        <p:nvSpPr>
          <p:cNvPr id="14" name="TextBox 94"/>
          <p:cNvSpPr txBox="1">
            <a:spLocks noChangeArrowheads="1"/>
          </p:cNvSpPr>
          <p:nvPr/>
        </p:nvSpPr>
        <p:spPr bwMode="auto">
          <a:xfrm>
            <a:off x="4335463" y="3829050"/>
            <a:ext cx="171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000"/>
              <a:t>Julio FERNANDEZ</a:t>
            </a:r>
          </a:p>
        </p:txBody>
      </p:sp>
      <p:pic>
        <p:nvPicPr>
          <p:cNvPr id="30733" name="3 Imagen" descr="Foto de María Elena Fuente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50056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94"/>
          <p:cNvSpPr txBox="1">
            <a:spLocks noChangeArrowheads="1"/>
          </p:cNvSpPr>
          <p:nvPr/>
        </p:nvSpPr>
        <p:spPr bwMode="auto">
          <a:xfrm>
            <a:off x="6011863" y="6105525"/>
            <a:ext cx="1714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2000" dirty="0" err="1"/>
              <a:t>Mariela</a:t>
            </a:r>
            <a:r>
              <a:rPr lang="en-US" sz="2000" dirty="0"/>
              <a:t> FUENTES</a:t>
            </a:r>
          </a:p>
        </p:txBody>
      </p:sp>
      <p:pic>
        <p:nvPicPr>
          <p:cNvPr id="28685" name="3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5172075"/>
            <a:ext cx="65881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9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5891213"/>
            <a:ext cx="779462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85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08963" cy="151288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ES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Procesamiento de </a:t>
            </a:r>
            <a:br>
              <a:rPr lang="es-ES" altLang="es-AR" sz="4800" b="1" dirty="0">
                <a:solidFill>
                  <a:srgbClr val="008E40"/>
                </a:solidFill>
                <a:ea typeface="ＭＳ Ｐゴシック" pitchFamily="34" charset="-128"/>
              </a:rPr>
            </a:br>
            <a:r>
              <a:rPr lang="es-ES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imágenes</a:t>
            </a:r>
          </a:p>
        </p:txBody>
      </p:sp>
      <p:sp>
        <p:nvSpPr>
          <p:cNvPr id="8" name="1 Rectángulo"/>
          <p:cNvSpPr>
            <a:spLocks noChangeArrowheads="1"/>
          </p:cNvSpPr>
          <p:nvPr/>
        </p:nvSpPr>
        <p:spPr bwMode="auto">
          <a:xfrm>
            <a:off x="107504" y="2420938"/>
            <a:ext cx="85689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AR" sz="4400" dirty="0"/>
              <a:t>Determinar </a:t>
            </a:r>
          </a:p>
          <a:p>
            <a:pPr algn="ctr"/>
            <a:r>
              <a:rPr lang="es-AR" sz="4400" dirty="0"/>
              <a:t>características </a:t>
            </a:r>
          </a:p>
          <a:p>
            <a:pPr algn="ctr"/>
            <a:r>
              <a:rPr lang="es-AR" sz="4400" dirty="0"/>
              <a:t>de un cultivo</a:t>
            </a:r>
          </a:p>
        </p:txBody>
      </p:sp>
    </p:spTree>
    <p:extLst>
      <p:ext uri="{BB962C8B-B14F-4D97-AF65-F5344CB8AC3E}">
        <p14:creationId xmlns:p14="http://schemas.microsoft.com/office/powerpoint/2010/main" val="1657602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-14039" y="-51085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7854" y="-20638"/>
            <a:ext cx="8208963" cy="1177714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AR" altLang="es-AR" sz="4800" b="1" dirty="0" err="1">
                <a:solidFill>
                  <a:srgbClr val="008E40"/>
                </a:solidFill>
                <a:ea typeface="ＭＳ Ｐゴシック" pitchFamily="34" charset="-128"/>
              </a:rPr>
              <a:t>Area</a:t>
            </a:r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 Foliar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pic>
        <p:nvPicPr>
          <p:cNvPr id="8194" name="Picture 2" descr="Foto de dos ingenieros agrónomos midiendo las hojas de girasol con regla para calcular el indice de área foliar.">
            <a:extLst>
              <a:ext uri="{FF2B5EF4-FFF2-40B4-BE49-F238E27FC236}">
                <a16:creationId xmlns:a16="http://schemas.microsoft.com/office/drawing/2014/main" id="{01A07FEF-5897-4355-B0C2-2C1BC232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6881"/>
            <a:ext cx="5076825" cy="380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4EEE9D7-85BD-4C12-AD93-D734E5142297}"/>
              </a:ext>
            </a:extLst>
          </p:cNvPr>
          <p:cNvSpPr txBox="1"/>
          <p:nvPr/>
        </p:nvSpPr>
        <p:spPr>
          <a:xfrm>
            <a:off x="179512" y="5174238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Hay una estrecha relación entre el índice de área foliar (IAF) y el rendimiento del cultivo de girasol. 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3578084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-14039" y="-51085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7854" y="-20638"/>
            <a:ext cx="8208963" cy="1177714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AR" altLang="es-AR" sz="4800" b="1" dirty="0" err="1">
                <a:solidFill>
                  <a:srgbClr val="008E40"/>
                </a:solidFill>
                <a:ea typeface="ＭＳ Ｐゴシック" pitchFamily="34" charset="-128"/>
              </a:rPr>
              <a:t>Area</a:t>
            </a:r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 Foliar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pic>
        <p:nvPicPr>
          <p:cNvPr id="3" name="Imagen 2" descr="Tres fotos de hojas de girasol difrentes">
            <a:extLst>
              <a:ext uri="{FF2B5EF4-FFF2-40B4-BE49-F238E27FC236}">
                <a16:creationId xmlns:a16="http://schemas.microsoft.com/office/drawing/2014/main" id="{77973048-809B-47CB-9A87-3A1EF8C6E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95585"/>
            <a:ext cx="6624736" cy="2738527"/>
          </a:xfrm>
          <a:prstGeom prst="rect">
            <a:avLst/>
          </a:prstGeom>
        </p:spPr>
      </p:pic>
      <p:pic>
        <p:nvPicPr>
          <p:cNvPr id="4" name="Imagen 3" descr="Tres fotos de tres plantas de girasol desde arriba">
            <a:extLst>
              <a:ext uri="{FF2B5EF4-FFF2-40B4-BE49-F238E27FC236}">
                <a16:creationId xmlns:a16="http://schemas.microsoft.com/office/drawing/2014/main" id="{D417C8DB-8DD5-4715-AC82-BC29DF89B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011306"/>
            <a:ext cx="6461426" cy="237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30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-14039" y="-51085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7854" y="-20638"/>
            <a:ext cx="8208963" cy="1177714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AR" altLang="es-AR" sz="4800" b="1" dirty="0" err="1">
                <a:solidFill>
                  <a:srgbClr val="008E40"/>
                </a:solidFill>
                <a:ea typeface="ＭＳ Ｐゴシック" pitchFamily="34" charset="-128"/>
              </a:rPr>
              <a:t>Area</a:t>
            </a:r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 Foliar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pic>
        <p:nvPicPr>
          <p:cNvPr id="8" name="Picture 2" descr="Tripode con cecular para sacar las fotos de los capítulos de girasol">
            <a:extLst>
              <a:ext uri="{FF2B5EF4-FFF2-40B4-BE49-F238E27FC236}">
                <a16:creationId xmlns:a16="http://schemas.microsoft.com/office/drawing/2014/main" id="{21D0F6FD-64DA-442B-8AC2-E64F448E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03" y="469633"/>
            <a:ext cx="2952794" cy="273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os fotos de dos capítulos de girasol diferentes.">
            <a:extLst>
              <a:ext uri="{FF2B5EF4-FFF2-40B4-BE49-F238E27FC236}">
                <a16:creationId xmlns:a16="http://schemas.microsoft.com/office/drawing/2014/main" id="{BD367EC2-1F68-4450-8728-31882BE8A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6" y="3289664"/>
            <a:ext cx="8658087" cy="343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409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08963" cy="1512888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Comunidades de Práctica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sp>
        <p:nvSpPr>
          <p:cNvPr id="8" name="1 Rectángulo"/>
          <p:cNvSpPr>
            <a:spLocks noChangeArrowheads="1"/>
          </p:cNvSpPr>
          <p:nvPr/>
        </p:nvSpPr>
        <p:spPr bwMode="auto">
          <a:xfrm>
            <a:off x="107504" y="2420938"/>
            <a:ext cx="856895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AR" sz="4400" dirty="0"/>
              <a:t>Grupo amplio de personas que comparten saberes y aprendizajes de un tema transversal a distintas profesiones</a:t>
            </a:r>
          </a:p>
        </p:txBody>
      </p:sp>
    </p:spTree>
    <p:extLst>
      <p:ext uri="{BB962C8B-B14F-4D97-AF65-F5344CB8AC3E}">
        <p14:creationId xmlns:p14="http://schemas.microsoft.com/office/powerpoint/2010/main" val="3325274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/>
              <a:t>https://user2021.r-project.org/</a:t>
            </a:r>
            <a:endParaRPr lang="es-AR" dirty="0"/>
          </a:p>
        </p:txBody>
      </p:sp>
      <p:pic>
        <p:nvPicPr>
          <p:cNvPr id="3" name="Imagen 2" descr="Mapa de sudamérica generado con los hexstickers de diferentes comunidades relacionas a R, Python y Ciencia de Datos.">
            <a:extLst>
              <a:ext uri="{FF2B5EF4-FFF2-40B4-BE49-F238E27FC236}">
                <a16:creationId xmlns:a16="http://schemas.microsoft.com/office/drawing/2014/main" id="{F265CA8D-850A-4D55-A1D5-26390222D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5328592" cy="6179634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-2306"/>
            <a:ext cx="8208963" cy="1001379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¿Qué comunidades hay?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5524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/>
              <a:t> </a:t>
            </a:r>
            <a:endParaRPr lang="es-AR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43778"/>
            <a:ext cx="8208963" cy="99825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¿Qué hacemos?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pic>
        <p:nvPicPr>
          <p:cNvPr id="8" name="Imagen 7" descr="Logo MetaDocencia">
            <a:extLst>
              <a:ext uri="{FF2B5EF4-FFF2-40B4-BE49-F238E27FC236}">
                <a16:creationId xmlns:a16="http://schemas.microsoft.com/office/drawing/2014/main" id="{6DF8F503-E00D-496A-87CB-FD6ED401C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4" t="2773" r="4170"/>
          <a:stretch/>
        </p:blipFill>
        <p:spPr>
          <a:xfrm>
            <a:off x="223139" y="1099703"/>
            <a:ext cx="2270930" cy="360781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BA4951A-AD88-4288-995C-C9A781F6B37B}"/>
              </a:ext>
            </a:extLst>
          </p:cNvPr>
          <p:cNvSpPr txBox="1"/>
          <p:nvPr/>
        </p:nvSpPr>
        <p:spPr>
          <a:xfrm>
            <a:off x="1115616" y="6167891"/>
            <a:ext cx="6595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hlinkClick r:id="rId4"/>
              </a:rPr>
              <a:t>https://www.metadocencia.org/</a:t>
            </a:r>
            <a:r>
              <a:rPr lang="es-AR" sz="3600" b="1" dirty="0"/>
              <a:t> </a:t>
            </a:r>
          </a:p>
        </p:txBody>
      </p:sp>
      <p:pic>
        <p:nvPicPr>
          <p:cNvPr id="12290" name="Picture 2" descr="Mapa con 19 paises marcados: Canada, USA, México, Puerto Rico, Costa Rica, Ecuador, Venezuela, Colombia, Perú, Chile, Argentina, Bolicia, Paraguar, Uruguay, Brasil, España, Alemania, Inglaterra.">
            <a:extLst>
              <a:ext uri="{FF2B5EF4-FFF2-40B4-BE49-F238E27FC236}">
                <a16:creationId xmlns:a16="http://schemas.microsoft.com/office/drawing/2014/main" id="{C8DF43DC-3C81-4F8E-AC18-E3B9837E2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0500" r="35825" b="11441"/>
          <a:stretch/>
        </p:blipFill>
        <p:spPr bwMode="auto">
          <a:xfrm>
            <a:off x="2717208" y="2475049"/>
            <a:ext cx="5311176" cy="38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1EB018F-3761-46D1-B894-FBD88248A992}"/>
              </a:ext>
            </a:extLst>
          </p:cNvPr>
          <p:cNvSpPr/>
          <p:nvPr/>
        </p:nvSpPr>
        <p:spPr>
          <a:xfrm>
            <a:off x="2717208" y="118576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C83737"/>
                </a:solidFill>
                <a:latin typeface="Montserrat"/>
              </a:rPr>
              <a:t>1100+</a:t>
            </a:r>
            <a:r>
              <a:rPr lang="en-US" sz="2800" dirty="0">
                <a:solidFill>
                  <a:srgbClr val="C83737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C83737"/>
                </a:solidFill>
                <a:latin typeface="Montserrat"/>
              </a:rPr>
              <a:t>docente</a:t>
            </a:r>
            <a:r>
              <a:rPr lang="en-US" sz="2800" dirty="0">
                <a:solidFill>
                  <a:srgbClr val="C83737"/>
                </a:solidFill>
                <a:latin typeface="Montserrat"/>
              </a:rPr>
              <a:t> de </a:t>
            </a:r>
            <a:r>
              <a:rPr lang="en-US" sz="2800" b="1" dirty="0">
                <a:solidFill>
                  <a:srgbClr val="C83737"/>
                </a:solidFill>
                <a:latin typeface="Montserrat"/>
              </a:rPr>
              <a:t>19 </a:t>
            </a:r>
            <a:r>
              <a:rPr lang="en-US" sz="2800" dirty="0" err="1">
                <a:solidFill>
                  <a:srgbClr val="C83737"/>
                </a:solidFill>
                <a:latin typeface="Montserrat"/>
              </a:rPr>
              <a:t>países</a:t>
            </a:r>
            <a:r>
              <a:rPr lang="en-US" sz="2800" dirty="0">
                <a:solidFill>
                  <a:srgbClr val="C83737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C83737"/>
                </a:solidFill>
                <a:latin typeface="Montserrat"/>
              </a:rPr>
              <a:t>mostraron</a:t>
            </a:r>
            <a:r>
              <a:rPr lang="en-US" sz="2800" dirty="0">
                <a:solidFill>
                  <a:srgbClr val="C83737"/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rgbClr val="C83737"/>
                </a:solidFill>
                <a:latin typeface="Montserrat"/>
              </a:rPr>
              <a:t>interés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7307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 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43778"/>
            <a:ext cx="8208963" cy="99825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¿Qué hacemos?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pic>
        <p:nvPicPr>
          <p:cNvPr id="13314" name="Picture 2" descr="Tweet de LatinR donde estamos cuatro de las chairs de la conferenc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4" y="1085813"/>
            <a:ext cx="3475549" cy="277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Logo Latin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131" y="919688"/>
            <a:ext cx="21907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591255" y="3850927"/>
            <a:ext cx="36400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AR" sz="2800" b="1" dirty="0" err="1"/>
              <a:t>LatinR</a:t>
            </a:r>
            <a:r>
              <a:rPr lang="es-AR" sz="2800" b="1" dirty="0"/>
              <a:t> 2020,  Virtual</a:t>
            </a:r>
          </a:p>
          <a:p>
            <a:pPr algn="r"/>
            <a:r>
              <a:rPr lang="es-AR" sz="2800" b="1" dirty="0"/>
              <a:t>userR!2021, Virtual</a:t>
            </a:r>
          </a:p>
          <a:p>
            <a:pPr algn="r"/>
            <a:endParaRPr lang="es-AR" sz="2800" b="1" dirty="0">
              <a:effectLst/>
            </a:endParaRPr>
          </a:p>
          <a:p>
            <a:pPr algn="r"/>
            <a:r>
              <a:rPr lang="es-AR" sz="2800" b="1" dirty="0">
                <a:hlinkClick r:id="rId5"/>
              </a:rPr>
              <a:t>https://user2021.r-project.org/</a:t>
            </a:r>
            <a:r>
              <a:rPr lang="es-AR" sz="2800" b="1" dirty="0"/>
              <a:t> </a:t>
            </a:r>
            <a:endParaRPr lang="es-AR" sz="2800" b="1" dirty="0">
              <a:effectLst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207394" y="3354571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b="1" dirty="0"/>
              <a:t>latin-r.com  </a:t>
            </a:r>
            <a:endParaRPr lang="es-AR" sz="2800" b="1" dirty="0">
              <a:effectLst/>
            </a:endParaRPr>
          </a:p>
        </p:txBody>
      </p:sp>
      <p:pic>
        <p:nvPicPr>
          <p:cNvPr id="3" name="Imagen 2" descr="Tweet donde comentamos que somos parte del comité organizador de useR!2021">
            <a:extLst>
              <a:ext uri="{FF2B5EF4-FFF2-40B4-BE49-F238E27FC236}">
                <a16:creationId xmlns:a16="http://schemas.microsoft.com/office/drawing/2014/main" id="{F1A45E44-99BF-4F4A-B09D-25C56CFCB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601" y="4065867"/>
            <a:ext cx="5327655" cy="277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83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 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08963" cy="1007393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¿Qué hacemos?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pic>
        <p:nvPicPr>
          <p:cNvPr id="14338" name="Picture 2" descr="Tapa del libro de R para ciencia de da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229" y="1272058"/>
            <a:ext cx="2194055" cy="326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Tweet donde se presenta la foto de las personas que hicimos la traducción de R para ciencia de dato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0768"/>
            <a:ext cx="4108228" cy="489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4307733" y="4665740"/>
            <a:ext cx="1795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u="sng" dirty="0">
                <a:hlinkClick r:id="rId5"/>
              </a:rPr>
              <a:t>es.r4ds.hadley.nz</a:t>
            </a:r>
            <a:endParaRPr lang="es-AR" dirty="0">
              <a:effectLst/>
            </a:endParaRPr>
          </a:p>
        </p:txBody>
      </p:sp>
      <p:pic>
        <p:nvPicPr>
          <p:cNvPr id="4" name="Imagen 3" descr="Tapa del libro te Teaching Teach Together">
            <a:extLst>
              <a:ext uri="{FF2B5EF4-FFF2-40B4-BE49-F238E27FC236}">
                <a16:creationId xmlns:a16="http://schemas.microsoft.com/office/drawing/2014/main" id="{45CC232E-1EB1-4B35-9499-944B8088A8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996952"/>
            <a:ext cx="2289683" cy="342880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8639022-E762-4A31-AC0E-6D4D75D5F207}"/>
              </a:ext>
            </a:extLst>
          </p:cNvPr>
          <p:cNvSpPr/>
          <p:nvPr/>
        </p:nvSpPr>
        <p:spPr>
          <a:xfrm>
            <a:off x="6133842" y="6434617"/>
            <a:ext cx="2819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hlinkClick r:id="rId7"/>
              </a:rPr>
              <a:t>https://teachtogether.tech/</a:t>
            </a:r>
            <a:r>
              <a:rPr lang="es-A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9120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uer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76432"/>
            <a:ext cx="3684884" cy="184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Uvas con unas copas con vino tinto y blan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434" y="4592415"/>
            <a:ext cx="2734621" cy="181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Bovin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5065"/>
            <a:ext cx="3310644" cy="165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Ovej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81" y="2935065"/>
            <a:ext cx="2949688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23850" y="-27384"/>
            <a:ext cx="8208963" cy="1512888"/>
          </a:xfrm>
        </p:spPr>
        <p:txBody>
          <a:bodyPr/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Actividad agropecuaria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pic>
        <p:nvPicPr>
          <p:cNvPr id="1026" name="Picture 2" descr="Cocechadoras de algodó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3"/>
            <a:ext cx="289560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Hombre cosechando manzan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404" y="4595717"/>
            <a:ext cx="1842442" cy="184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ultivo de tri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20" y="1196752"/>
            <a:ext cx="2887198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Lechon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40" y="2935065"/>
            <a:ext cx="2477015" cy="165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Cultivo de soj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318" y="1196752"/>
            <a:ext cx="2320737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20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AR" dirty="0"/>
              <a:t> 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08963" cy="1007393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¿Qué hacemos?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pic>
        <p:nvPicPr>
          <p:cNvPr id="15364" name="Picture 4" descr="https://lh6.googleusercontent.com/xkoeF9hRz18wZM_7_FIuo8FdU0lQZAj4BtFv8aUFGkyAigINp3mnDBGTfQjtLstUj3ntd7SHjUd9lUXv0xpLLTamqdVOPhm8sNHmo90vOncaCTen0E39edHKBIpUL7Mjtp91Hs9rln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78819"/>
            <a:ext cx="748322" cy="83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628662"/>
            <a:ext cx="936873" cy="93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270" y="5688581"/>
            <a:ext cx="852594" cy="87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10" descr="Resultado de imagen para r-ladies in argent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20" name="Picture 2" descr="Mapa con capítulos de R-Ladies en Argentin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4" y="1484784"/>
            <a:ext cx="6778757" cy="381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FB8F618-FB01-4EB0-A203-DD29E0D3B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58" y="5589240"/>
            <a:ext cx="1075636" cy="107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2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08963" cy="1512888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Comunidades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sp>
        <p:nvSpPr>
          <p:cNvPr id="8" name="1 Rectángulo"/>
          <p:cNvSpPr>
            <a:spLocks noChangeArrowheads="1"/>
          </p:cNvSpPr>
          <p:nvPr/>
        </p:nvSpPr>
        <p:spPr bwMode="auto">
          <a:xfrm>
            <a:off x="1619250" y="2420938"/>
            <a:ext cx="538321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AR" sz="4400" dirty="0"/>
              <a:t>Si </a:t>
            </a:r>
            <a:r>
              <a:rPr lang="es-AR" sz="4400" dirty="0" err="1"/>
              <a:t>queres</a:t>
            </a:r>
            <a:r>
              <a:rPr lang="es-AR" sz="4400" dirty="0"/>
              <a:t> llegar rápido, </a:t>
            </a:r>
            <a:r>
              <a:rPr lang="es-AR" sz="4400" dirty="0" err="1"/>
              <a:t>viajá</a:t>
            </a:r>
            <a:r>
              <a:rPr lang="es-AR" sz="4400" dirty="0"/>
              <a:t> solo, pero si </a:t>
            </a:r>
            <a:r>
              <a:rPr lang="es-AR" sz="4400" b="1" dirty="0" err="1"/>
              <a:t>querés</a:t>
            </a:r>
            <a:r>
              <a:rPr lang="es-AR" sz="4400" b="1" dirty="0"/>
              <a:t> llegar lejos </a:t>
            </a:r>
            <a:r>
              <a:rPr lang="es-AR" sz="4400" b="1" dirty="0" err="1"/>
              <a:t>viajá</a:t>
            </a:r>
            <a:r>
              <a:rPr lang="es-AR" sz="4400" b="1" dirty="0"/>
              <a:t> acompañado</a:t>
            </a:r>
          </a:p>
        </p:txBody>
      </p:sp>
      <p:sp>
        <p:nvSpPr>
          <p:cNvPr id="10" name="Rectángulo 4"/>
          <p:cNvSpPr/>
          <p:nvPr/>
        </p:nvSpPr>
        <p:spPr>
          <a:xfrm>
            <a:off x="6876256" y="6309320"/>
            <a:ext cx="21610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000" dirty="0">
                <a:solidFill>
                  <a:prstClr val="black"/>
                </a:solidFill>
              </a:rPr>
              <a:t>Proverbio africano </a:t>
            </a:r>
          </a:p>
        </p:txBody>
      </p:sp>
    </p:spTree>
    <p:extLst>
      <p:ext uri="{BB962C8B-B14F-4D97-AF65-F5344CB8AC3E}">
        <p14:creationId xmlns:p14="http://schemas.microsoft.com/office/powerpoint/2010/main" val="2913604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" r="8482" b="66"/>
          <a:stretch>
            <a:fillRect/>
          </a:stretch>
        </p:blipFill>
        <p:spPr bwMode="auto">
          <a:xfrm>
            <a:off x="4033838" y="-15875"/>
            <a:ext cx="51054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sp>
        <p:nvSpPr>
          <p:cNvPr id="5124" name="34 CuadroTexto"/>
          <p:cNvSpPr txBox="1">
            <a:spLocks noChangeArrowheads="1"/>
          </p:cNvSpPr>
          <p:nvPr/>
        </p:nvSpPr>
        <p:spPr bwMode="auto">
          <a:xfrm>
            <a:off x="323850" y="404813"/>
            <a:ext cx="8135938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es-AR" sz="9600" b="1">
                <a:solidFill>
                  <a:srgbClr val="008E40"/>
                </a:solidFill>
                <a:latin typeface="+mj-lt"/>
                <a:cs typeface="+mj-cs"/>
              </a:rPr>
              <a:t>¿</a:t>
            </a:r>
            <a:r>
              <a:rPr lang="es-AR" sz="9600" b="1" dirty="0">
                <a:solidFill>
                  <a:srgbClr val="008E40"/>
                </a:solidFill>
                <a:latin typeface="+mj-lt"/>
                <a:cs typeface="+mj-cs"/>
              </a:rPr>
              <a:t>Qué preguntas </a:t>
            </a:r>
            <a:r>
              <a:rPr lang="es-AR" sz="9600" b="1" dirty="0" err="1">
                <a:solidFill>
                  <a:srgbClr val="008E40"/>
                </a:solidFill>
                <a:latin typeface="+mj-lt"/>
                <a:cs typeface="+mj-cs"/>
              </a:rPr>
              <a:t>tenés</a:t>
            </a:r>
            <a:r>
              <a:rPr lang="es-AR" sz="9600" b="1" dirty="0">
                <a:solidFill>
                  <a:srgbClr val="008E40"/>
                </a:solidFill>
                <a:latin typeface="+mj-lt"/>
                <a:cs typeface="+mj-cs"/>
              </a:rPr>
              <a:t>?</a:t>
            </a:r>
            <a:endParaRPr lang="es-AR" sz="7200" i="1" dirty="0"/>
          </a:p>
          <a:p>
            <a:pPr>
              <a:defRPr/>
            </a:pPr>
            <a:endParaRPr lang="es-AR" sz="3600" b="1" i="1" dirty="0"/>
          </a:p>
          <a:p>
            <a:pPr algn="ctr">
              <a:defRPr/>
            </a:pPr>
            <a:r>
              <a:rPr lang="es-AR" sz="3600" b="1" i="1" dirty="0"/>
              <a:t>@</a:t>
            </a:r>
            <a:r>
              <a:rPr lang="es-AR" sz="3600" b="1" i="1" dirty="0" err="1"/>
              <a:t>yabellini</a:t>
            </a:r>
            <a:endParaRPr lang="es-AR" sz="3600" b="1" i="1" dirty="0"/>
          </a:p>
          <a:p>
            <a:pPr algn="ctr">
              <a:defRPr/>
            </a:pPr>
            <a:r>
              <a:rPr lang="es-AR" sz="3600" b="1" i="1" dirty="0"/>
              <a:t>yabellini.netlify.com</a:t>
            </a:r>
          </a:p>
        </p:txBody>
      </p:sp>
    </p:spTree>
    <p:extLst>
      <p:ext uri="{BB962C8B-B14F-4D97-AF65-F5344CB8AC3E}">
        <p14:creationId xmlns:p14="http://schemas.microsoft.com/office/powerpoint/2010/main" val="366589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23850" y="-27384"/>
            <a:ext cx="8208963" cy="1512888"/>
          </a:xfrm>
        </p:spPr>
        <p:txBody>
          <a:bodyPr/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Evolución de las Tecnologías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7544" y="1340768"/>
            <a:ext cx="82089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000" b="1" dirty="0"/>
              <a:t>Agricultura tradicional - Ag 1.0</a:t>
            </a:r>
          </a:p>
          <a:p>
            <a:pPr marL="285750" indent="-285750">
              <a:buFontTx/>
              <a:buChar char="-"/>
            </a:pPr>
            <a:r>
              <a:rPr lang="es-AR" sz="2000" dirty="0"/>
              <a:t>Autosuficiencia y métodos naturales de fertilización, malezas y control de plagas.</a:t>
            </a:r>
          </a:p>
          <a:p>
            <a:r>
              <a:rPr lang="es-AR" sz="2000" b="1" dirty="0"/>
              <a:t>Agricultura mecanizada - Ag 2.0</a:t>
            </a:r>
          </a:p>
          <a:p>
            <a:pPr marL="285750" indent="-285750">
              <a:buFontTx/>
              <a:buChar char="-"/>
            </a:pPr>
            <a:r>
              <a:rPr lang="es-AR" sz="2000" dirty="0"/>
              <a:t>Mecanización y fertilización química y control de malezas / plagas.</a:t>
            </a:r>
          </a:p>
          <a:p>
            <a:r>
              <a:rPr lang="es-AR" sz="2000" b="1" dirty="0"/>
              <a:t>Agricultura de precisión - Ag 3.0</a:t>
            </a:r>
          </a:p>
          <a:p>
            <a:pPr marL="285750" indent="-285750">
              <a:buFontTx/>
              <a:buChar char="-"/>
            </a:pPr>
            <a:r>
              <a:rPr lang="es-ES" sz="2000" dirty="0"/>
              <a:t>Gestión de recursos en respuesta a las variabilidades inter e </a:t>
            </a:r>
            <a:r>
              <a:rPr lang="es-ES" sz="2000" dirty="0" err="1"/>
              <a:t>intra</a:t>
            </a:r>
            <a:r>
              <a:rPr lang="es-ES" sz="2000" dirty="0"/>
              <a:t>-campo en los cultivos.</a:t>
            </a:r>
          </a:p>
          <a:p>
            <a:r>
              <a:rPr lang="es-AR" sz="2000" b="1" dirty="0"/>
              <a:t>Agricultura inteligente - Ag 4.0</a:t>
            </a:r>
          </a:p>
          <a:p>
            <a:r>
              <a:rPr lang="es-AR" sz="2000" dirty="0"/>
              <a:t>- Diversas definiciones, centradas en el bienestar humano, económico y ambiental.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323528" y="4632518"/>
            <a:ext cx="871296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s-AR" altLang="es-A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Producir </a:t>
            </a:r>
            <a:r>
              <a:rPr lang="es-AR" altLang="es-AR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más y mejor </a:t>
            </a:r>
            <a:r>
              <a:rPr lang="es-AR" altLang="es-A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los mismos o </a:t>
            </a:r>
            <a:r>
              <a:rPr lang="es-AR" altLang="es-AR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menos recursos </a:t>
            </a:r>
            <a:r>
              <a:rPr lang="es-AR" altLang="es-A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cuidando el medio ambiente. Mirada a </a:t>
            </a:r>
            <a:r>
              <a:rPr lang="es-AR" altLang="es-AR" sz="2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toda la cadena </a:t>
            </a:r>
            <a:r>
              <a:rPr lang="es-AR" altLang="es-AR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(producción, transformación, distribución/comercialización y consumo)</a:t>
            </a:r>
          </a:p>
        </p:txBody>
      </p:sp>
    </p:spTree>
    <p:extLst>
      <p:ext uri="{BB962C8B-B14F-4D97-AF65-F5344CB8AC3E}">
        <p14:creationId xmlns:p14="http://schemas.microsoft.com/office/powerpoint/2010/main" val="48756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" r="8482" b="66"/>
          <a:stretch>
            <a:fillRect/>
          </a:stretch>
        </p:blipFill>
        <p:spPr bwMode="auto">
          <a:xfrm>
            <a:off x="4033838" y="-15875"/>
            <a:ext cx="51054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ortar rectángulo de esquina diagonal"/>
          <p:cNvSpPr/>
          <p:nvPr/>
        </p:nvSpPr>
        <p:spPr>
          <a:xfrm>
            <a:off x="0" y="0"/>
            <a:ext cx="9144000" cy="6858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  <p:sp>
        <p:nvSpPr>
          <p:cNvPr id="5124" name="34 CuadroTexto"/>
          <p:cNvSpPr txBox="1">
            <a:spLocks noChangeArrowheads="1"/>
          </p:cNvSpPr>
          <p:nvPr/>
        </p:nvSpPr>
        <p:spPr bwMode="auto">
          <a:xfrm>
            <a:off x="323850" y="404813"/>
            <a:ext cx="8135938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defRPr/>
            </a:pPr>
            <a:r>
              <a:rPr lang="es-AR" sz="4800" b="1" dirty="0" err="1">
                <a:solidFill>
                  <a:srgbClr val="008E40"/>
                </a:solidFill>
                <a:latin typeface="+mj-lt"/>
                <a:cs typeface="+mj-cs"/>
              </a:rPr>
              <a:t>AgTech</a:t>
            </a:r>
            <a:r>
              <a:rPr lang="es-AR" sz="4800" b="1" dirty="0">
                <a:solidFill>
                  <a:srgbClr val="008E40"/>
                </a:solidFill>
                <a:latin typeface="+mj-lt"/>
                <a:cs typeface="+mj-cs"/>
              </a:rPr>
              <a:t> </a:t>
            </a:r>
            <a:r>
              <a:rPr lang="es-AR" sz="4800" b="1" dirty="0" err="1">
                <a:solidFill>
                  <a:srgbClr val="008E40"/>
                </a:solidFill>
                <a:latin typeface="+mj-lt"/>
                <a:cs typeface="+mj-cs"/>
              </a:rPr>
              <a:t>AgroTICs</a:t>
            </a:r>
            <a:endParaRPr lang="es-AR" sz="4800" b="1" dirty="0">
              <a:solidFill>
                <a:srgbClr val="008E40"/>
              </a:solidFill>
              <a:latin typeface="+mj-lt"/>
              <a:cs typeface="+mj-cs"/>
            </a:endParaRPr>
          </a:p>
          <a:p>
            <a:pPr>
              <a:defRPr/>
            </a:pPr>
            <a:endParaRPr lang="es-AR" sz="3600" b="1" dirty="0"/>
          </a:p>
          <a:p>
            <a:pPr>
              <a:defRPr/>
            </a:pPr>
            <a:r>
              <a:rPr lang="es-AR" sz="3600" b="1" dirty="0" err="1">
                <a:solidFill>
                  <a:srgbClr val="00B050"/>
                </a:solidFill>
              </a:rPr>
              <a:t>Ag</a:t>
            </a:r>
            <a:r>
              <a:rPr lang="es-AR" sz="3600" b="1" dirty="0" err="1"/>
              <a:t>ricultural</a:t>
            </a:r>
            <a:r>
              <a:rPr lang="es-AR" sz="3600" b="1" dirty="0"/>
              <a:t> </a:t>
            </a:r>
            <a:r>
              <a:rPr lang="es-AR" sz="3600" b="1" dirty="0" err="1">
                <a:solidFill>
                  <a:srgbClr val="00B050"/>
                </a:solidFill>
              </a:rPr>
              <a:t>Tech</a:t>
            </a:r>
            <a:r>
              <a:rPr lang="es-AR" sz="3600" b="1" dirty="0" err="1"/>
              <a:t>nology</a:t>
            </a:r>
            <a:endParaRPr lang="es-AR" sz="3600" b="1" dirty="0"/>
          </a:p>
          <a:p>
            <a:pPr>
              <a:defRPr/>
            </a:pPr>
            <a:endParaRPr lang="es-AR" sz="3600" b="1" dirty="0"/>
          </a:p>
          <a:p>
            <a:pPr>
              <a:defRPr/>
            </a:pPr>
            <a:r>
              <a:rPr lang="es-AR" sz="3600" i="1" dirty="0"/>
              <a:t>Enmarca aplicaciones de </a:t>
            </a:r>
          </a:p>
          <a:p>
            <a:pPr>
              <a:defRPr/>
            </a:pPr>
            <a:r>
              <a:rPr lang="es-AR" sz="3600" b="1" i="1" dirty="0"/>
              <a:t>Ciencia de Datos</a:t>
            </a:r>
            <a:r>
              <a:rPr lang="es-AR" sz="3600" i="1" dirty="0"/>
              <a:t> en el sector</a:t>
            </a:r>
          </a:p>
          <a:p>
            <a:pPr>
              <a:defRPr/>
            </a:pPr>
            <a:r>
              <a:rPr lang="es-AR" sz="3600" b="1" i="1" dirty="0"/>
              <a:t>Agropecuario </a:t>
            </a:r>
            <a:r>
              <a:rPr lang="es-AR" sz="3600" i="1" dirty="0"/>
              <a:t>(y una serie de otras disciplinas relacionadas a lo digital-electrónico).</a:t>
            </a:r>
          </a:p>
          <a:p>
            <a:pPr>
              <a:defRPr/>
            </a:pPr>
            <a:endParaRPr lang="es-AR" sz="3600" b="1" i="1" dirty="0"/>
          </a:p>
          <a:p>
            <a:pPr>
              <a:defRPr/>
            </a:pPr>
            <a:endParaRPr lang="es-AR" sz="3600" b="1" i="1" dirty="0"/>
          </a:p>
        </p:txBody>
      </p:sp>
    </p:spTree>
    <p:extLst>
      <p:ext uri="{BB962C8B-B14F-4D97-AF65-F5344CB8AC3E}">
        <p14:creationId xmlns:p14="http://schemas.microsoft.com/office/powerpoint/2010/main" val="305725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08963" cy="1512888"/>
          </a:xfrm>
        </p:spPr>
        <p:txBody>
          <a:bodyPr/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Ciencia de Datos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sp>
        <p:nvSpPr>
          <p:cNvPr id="5" name="Google Shape;98;p16"/>
          <p:cNvSpPr txBox="1">
            <a:spLocks/>
          </p:cNvSpPr>
          <p:nvPr/>
        </p:nvSpPr>
        <p:spPr>
          <a:xfrm>
            <a:off x="206900" y="1628800"/>
            <a:ext cx="8541564" cy="445150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AR" sz="4200" dirty="0">
                <a:solidFill>
                  <a:srgbClr val="00B050"/>
                </a:solidFill>
              </a:rPr>
              <a:t>Dos “caminos”</a:t>
            </a:r>
          </a:p>
          <a:p>
            <a:pPr algn="l">
              <a:spcBef>
                <a:spcPts val="1000"/>
              </a:spcBef>
            </a:pPr>
            <a:endParaRPr lang="es-AR" sz="2100" dirty="0"/>
          </a:p>
          <a:p>
            <a:pPr marL="457200" indent="-457200" algn="l">
              <a:spcBef>
                <a:spcPts val="1000"/>
              </a:spcBef>
              <a:buFont typeface="Arial" pitchFamily="34" charset="0"/>
              <a:buChar char="•"/>
            </a:pPr>
            <a:r>
              <a:rPr lang="es-AR" sz="3200" dirty="0"/>
              <a:t>Desarrollo de máquinas, componentes precisos, actuadores, sensores, etc.</a:t>
            </a:r>
          </a:p>
          <a:p>
            <a:pPr marL="342900" indent="-342900" algn="l">
              <a:spcBef>
                <a:spcPts val="1000"/>
              </a:spcBef>
              <a:buFont typeface="Arial" pitchFamily="34" charset="0"/>
              <a:buChar char="•"/>
            </a:pPr>
            <a:endParaRPr lang="es-AR" sz="2400" dirty="0"/>
          </a:p>
          <a:p>
            <a:pPr marL="457200" indent="-457200" algn="l">
              <a:spcBef>
                <a:spcPts val="1000"/>
              </a:spcBef>
              <a:buFont typeface="Arial" pitchFamily="34" charset="0"/>
              <a:buChar char="•"/>
            </a:pPr>
            <a:r>
              <a:rPr lang="es-AR" sz="3200" dirty="0"/>
              <a:t>La explotación de </a:t>
            </a:r>
            <a:r>
              <a:rPr lang="es-AR" sz="3200" b="1" dirty="0"/>
              <a:t>datos disponibles </a:t>
            </a:r>
            <a:r>
              <a:rPr lang="es-AR" sz="3200" dirty="0"/>
              <a:t>y/o </a:t>
            </a:r>
            <a:r>
              <a:rPr lang="es-AR" sz="3200" b="1" dirty="0"/>
              <a:t>generados por estos equipos</a:t>
            </a:r>
            <a:r>
              <a:rPr lang="es-AR" sz="3200" dirty="0"/>
              <a:t>.</a:t>
            </a:r>
          </a:p>
          <a:p>
            <a:pPr algn="l">
              <a:spcBef>
                <a:spcPts val="1000"/>
              </a:spcBef>
            </a:pPr>
            <a:endParaRPr lang="es-AR" sz="2100" dirty="0"/>
          </a:p>
          <a:p>
            <a:pPr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</a:pPr>
            <a:endParaRPr lang="es-AR" sz="2400" u="sng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9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Esquema de Ciencia de Datos:&#10;Importar los datos, luego ordenarlos, luego se entra en un ciclo llamado explorar que dentro tiene tres etapas: Transformar, Visualizar y Modelar.  Cuando se sale de ese ciclo se Comunica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09303"/>
            <a:ext cx="8424936" cy="3170839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323850" y="333375"/>
            <a:ext cx="8208963" cy="1512888"/>
          </a:xfrm>
        </p:spPr>
        <p:txBody>
          <a:bodyPr/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Ciencia de Datos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sp>
        <p:nvSpPr>
          <p:cNvPr id="6" name="Rectángulo 4"/>
          <p:cNvSpPr/>
          <p:nvPr/>
        </p:nvSpPr>
        <p:spPr>
          <a:xfrm>
            <a:off x="4535996" y="6401089"/>
            <a:ext cx="44475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1400" dirty="0">
                <a:solidFill>
                  <a:prstClr val="black"/>
                </a:solidFill>
              </a:rPr>
              <a:t>https://es.r4ds.hadley.nz/explora-introduccion.html</a:t>
            </a:r>
          </a:p>
        </p:txBody>
      </p:sp>
    </p:spTree>
    <p:extLst>
      <p:ext uri="{BB962C8B-B14F-4D97-AF65-F5344CB8AC3E}">
        <p14:creationId xmlns:p14="http://schemas.microsoft.com/office/powerpoint/2010/main" val="3304676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1" descr="Radomo y casilla del RADAR Meteorológico de la EEA Anguil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4" r="12036" b="31106"/>
          <a:stretch/>
        </p:blipFill>
        <p:spPr bwMode="auto">
          <a:xfrm>
            <a:off x="6311661" y="1"/>
            <a:ext cx="2843808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8 CuadroTexto"/>
          <p:cNvSpPr txBox="1">
            <a:spLocks noChangeArrowheads="1"/>
          </p:cNvSpPr>
          <p:nvPr/>
        </p:nvSpPr>
        <p:spPr bwMode="auto">
          <a:xfrm>
            <a:off x="179388" y="0"/>
            <a:ext cx="81375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s-AR" sz="4400" b="1"/>
          </a:p>
          <a:p>
            <a:endParaRPr lang="es-AR" sz="4400" b="1"/>
          </a:p>
        </p:txBody>
      </p:sp>
      <p:sp>
        <p:nvSpPr>
          <p:cNvPr id="6149" name="1 Título"/>
          <p:cNvSpPr>
            <a:spLocks noGrp="1"/>
          </p:cNvSpPr>
          <p:nvPr>
            <p:ph type="title"/>
          </p:nvPr>
        </p:nvSpPr>
        <p:spPr>
          <a:xfrm>
            <a:off x="33417" y="0"/>
            <a:ext cx="5546695" cy="151288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Sensores remotos</a:t>
            </a:r>
            <a:b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</a:br>
            <a:r>
              <a:rPr lang="es-AR" altLang="es-AR" sz="4800" b="1" dirty="0">
                <a:solidFill>
                  <a:srgbClr val="008E40"/>
                </a:solidFill>
                <a:ea typeface="ＭＳ Ｐゴシック" pitchFamily="34" charset="-128"/>
              </a:rPr>
              <a:t>RADAR Meteorológico</a:t>
            </a:r>
            <a:endParaRPr lang="es-ES" altLang="es-AR" sz="48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  <p:pic>
        <p:nvPicPr>
          <p:cNvPr id="2056" name="Picture 8" descr="4 granizo muy grandes en la palma de dos manos">
            <a:extLst>
              <a:ext uri="{FF2B5EF4-FFF2-40B4-BE49-F238E27FC236}">
                <a16:creationId xmlns:a16="http://schemas.microsoft.com/office/drawing/2014/main" id="{DA1F9D2B-1CC6-4F9E-AEC9-866D0BA87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r="10324"/>
          <a:stretch/>
        </p:blipFill>
        <p:spPr bwMode="auto">
          <a:xfrm>
            <a:off x="4443034" y="1526631"/>
            <a:ext cx="1825424" cy="165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Maíz con un marcado daño por granizo">
            <a:extLst>
              <a:ext uri="{FF2B5EF4-FFF2-40B4-BE49-F238E27FC236}">
                <a16:creationId xmlns:a16="http://schemas.microsoft.com/office/drawing/2014/main" id="{875C4488-70C1-45DC-8915-E5B1001EC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20" y="3267662"/>
            <a:ext cx="3167493" cy="350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5" descr="Tormenta convectiva (nubes de alto desarrollo vertical) lloviendo con un arcoiris.">
            <a:extLst>
              <a:ext uri="{FF2B5EF4-FFF2-40B4-BE49-F238E27FC236}">
                <a16:creationId xmlns:a16="http://schemas.microsoft.com/office/drawing/2014/main" id="{85DF89C7-D4BB-459A-A654-B7A856A8F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5" y="1503650"/>
            <a:ext cx="4221547" cy="527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589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DAC5BA0-7E17-4049-8127-B031AA71F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13" y="1924425"/>
            <a:ext cx="404812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4DE06E6-B9ED-4292-8490-D2081CD94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5" r="85157" b="13250"/>
          <a:stretch/>
        </p:blipFill>
        <p:spPr bwMode="auto">
          <a:xfrm rot="5400000">
            <a:off x="1459977" y="733695"/>
            <a:ext cx="1433270" cy="35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os mapas de la provincia de Santa Fé, el de la izquierda presenta probabilidad de granizo y el de la derecha reflectividad">
            <a:extLst>
              <a:ext uri="{FF2B5EF4-FFF2-40B4-BE49-F238E27FC236}">
                <a16:creationId xmlns:a16="http://schemas.microsoft.com/office/drawing/2014/main" id="{945727BD-7969-40A6-92B6-94B4CCBEB8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t="48710" r="1" b="29814"/>
          <a:stretch/>
        </p:blipFill>
        <p:spPr bwMode="auto">
          <a:xfrm>
            <a:off x="33416" y="2705475"/>
            <a:ext cx="9167777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30CD9799-D180-4BAA-9239-9435AB4B9F9E}"/>
              </a:ext>
            </a:extLst>
          </p:cNvPr>
          <p:cNvSpPr txBox="1">
            <a:spLocks/>
          </p:cNvSpPr>
          <p:nvPr/>
        </p:nvSpPr>
        <p:spPr>
          <a:xfrm>
            <a:off x="33417" y="0"/>
            <a:ext cx="9074321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AR" altLang="es-AR" sz="3200" b="1" dirty="0">
                <a:solidFill>
                  <a:srgbClr val="008E40"/>
                </a:solidFill>
                <a:ea typeface="ＭＳ Ｐゴシック" pitchFamily="34" charset="-128"/>
              </a:rPr>
              <a:t>Granizo: probabilidad de ocurrencia en superficie</a:t>
            </a:r>
            <a:endParaRPr lang="es-ES" altLang="es-AR" sz="3200" b="1" dirty="0">
              <a:solidFill>
                <a:srgbClr val="008E4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69931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4562</TotalTime>
  <Words>641</Words>
  <Application>Microsoft Office PowerPoint</Application>
  <PresentationFormat>Presentación en pantalla (4:3)</PresentationFormat>
  <Paragraphs>153</Paragraphs>
  <Slides>32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Calibri</vt:lpstr>
      <vt:lpstr>Montserrat</vt:lpstr>
      <vt:lpstr>Open Sans</vt:lpstr>
      <vt:lpstr>Times New Roman</vt:lpstr>
      <vt:lpstr>Tema de Office</vt:lpstr>
      <vt:lpstr>Presentación de PowerPoint</vt:lpstr>
      <vt:lpstr>Mucho gusto…</vt:lpstr>
      <vt:lpstr>Actividad agropecuaria</vt:lpstr>
      <vt:lpstr>Evolución de las Tecnologías</vt:lpstr>
      <vt:lpstr>Presentación de PowerPoint</vt:lpstr>
      <vt:lpstr>Ciencia de Datos</vt:lpstr>
      <vt:lpstr>Ciencia de Datos</vt:lpstr>
      <vt:lpstr>Sensores remotos RADAR Meteorológico</vt:lpstr>
      <vt:lpstr>Presentación de PowerPoint</vt:lpstr>
      <vt:lpstr>Granizo: probabilidad de ocurrencia en superficie</vt:lpstr>
      <vt:lpstr>Estimación de precipitación  Validación de productos  Desarrollo de productos propios</vt:lpstr>
      <vt:lpstr>Estimación de precipitación Precipitación acumulada durante la época de barbecho de cultivos regionales  </vt:lpstr>
      <vt:lpstr>Anomalías mensuales de precipitación</vt:lpstr>
      <vt:lpstr>Presentación de PowerPoint</vt:lpstr>
      <vt:lpstr>Sensores remotos Satélites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Procesamiento de  imágenes</vt:lpstr>
      <vt:lpstr>Area Foliar</vt:lpstr>
      <vt:lpstr>Area Foliar</vt:lpstr>
      <vt:lpstr>Area Foliar</vt:lpstr>
      <vt:lpstr>Comunidades de Práctica</vt:lpstr>
      <vt:lpstr>¿Qué comunidades hay?</vt:lpstr>
      <vt:lpstr>¿Qué hacemos?</vt:lpstr>
      <vt:lpstr>¿Qué hacemos?</vt:lpstr>
      <vt:lpstr>¿Qué hacemos?</vt:lpstr>
      <vt:lpstr>¿Qué hacemos?</vt:lpstr>
      <vt:lpstr>Comunidades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Yanina Bellini</cp:lastModifiedBy>
  <cp:revision>51</cp:revision>
  <dcterms:created xsi:type="dcterms:W3CDTF">2019-12-03T10:42:05Z</dcterms:created>
  <dcterms:modified xsi:type="dcterms:W3CDTF">2020-09-15T13:02:06Z</dcterms:modified>
</cp:coreProperties>
</file>